
<file path=[Content_Types].xml><?xml version="1.0" encoding="utf-8"?>
<Types xmlns="http://schemas.openxmlformats.org/package/2006/content-types">
  <Default ContentType="application/vnd.openxmlformats-officedocument.oleObject" Extension="bin"/>
  <Default ContentType="image/x-emf" Extension="emf"/>
  <Default ContentType="image/jpeg" Extension="jpeg"/>
  <Default ContentType="image/png" Extension="png"/>
  <Default ContentType="application/vnd.openxmlformats-package.relationships+xml" Extension="rels"/>
  <Default ContentType="application/vnd.openxmlformats-officedocument.presentationml.slide" Extension="sldx"/>
  <Default ContentType="application/vnd.openxmlformats-officedocument.vmlDrawing" Extension="vml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.xml"/>
  <Override ContentType="application/vnd.openxmlformats-officedocument.presentationml.slide+xml" PartName="/ppt/slides/slide50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saveSubsetFonts="1">
  <p:sldMasterIdLst>
    <p:sldMasterId r:id="rId4" id="2147483648"/>
  </p:sldMasterIdLst>
  <p:notesMasterIdLst>
    <p:notesMasterId r:id="rId5"/>
  </p:notesMasterIdLst>
  <p:sldIdLst>
    <p:sldId r:id="rId6" id="256"/>
    <p:sldId r:id="rId7" id="257"/>
    <p:sldId r:id="rId8" id="258"/>
    <p:sldId r:id="rId9" id="259"/>
    <p:sldId r:id="rId10" id="260"/>
    <p:sldId r:id="rId11" id="261"/>
    <p:sldId r:id="rId12" id="262"/>
    <p:sldId r:id="rId13" id="263"/>
    <p:sldId r:id="rId14" id="264"/>
    <p:sldId r:id="rId15" id="265"/>
    <p:sldId r:id="rId16" id="266"/>
    <p:sldId r:id="rId17" id="267"/>
    <p:sldId r:id="rId18" id="268"/>
    <p:sldId r:id="rId19" id="269"/>
    <p:sldId r:id="rId20" id="270"/>
    <p:sldId r:id="rId21" id="271"/>
    <p:sldId r:id="rId22" id="272"/>
    <p:sldId r:id="rId23" id="273"/>
    <p:sldId r:id="rId24" id="274"/>
    <p:sldId r:id="rId25" id="275"/>
    <p:sldId r:id="rId26" id="276"/>
    <p:sldId r:id="rId27" id="277"/>
    <p:sldId r:id="rId28" id="278"/>
    <p:sldId r:id="rId29" id="279"/>
    <p:sldId r:id="rId30" id="280"/>
    <p:sldId r:id="rId31" id="281"/>
    <p:sldId r:id="rId32" id="282"/>
    <p:sldId r:id="rId33" id="283"/>
    <p:sldId r:id="rId34" id="284"/>
    <p:sldId r:id="rId35" id="285"/>
    <p:sldId r:id="rId36" id="286"/>
    <p:sldId r:id="rId37" id="287"/>
    <p:sldId r:id="rId38" id="288"/>
    <p:sldId r:id="rId39" id="289"/>
    <p:sldId r:id="rId40" id="290"/>
    <p:sldId r:id="rId41" id="291"/>
    <p:sldId r:id="rId42" id="292"/>
    <p:sldId r:id="rId43" id="293"/>
    <p:sldId r:id="rId44" id="294"/>
    <p:sldId r:id="rId45" id="295"/>
    <p:sldId r:id="rId46" id="296"/>
    <p:sldId r:id="rId47" id="297"/>
    <p:sldId r:id="rId48" id="298"/>
    <p:sldId r:id="rId49" id="299"/>
    <p:sldId r:id="rId50" id="300"/>
    <p:sldId r:id="rId51" id="301"/>
    <p:sldId r:id="rId52" id="302"/>
    <p:sldId r:id="rId53" id="303"/>
    <p:sldId r:id="rId54" id="304"/>
    <p:sldId r:id="rId55" id="305"/>
  </p:sldIdLst>
  <p:sldSz cx="9144000" cy="6858000" type="screen4x3"/>
  <p:notesSz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cx="6858000" cy="9144000"/>
  <p:defaultText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defPPr>
      <a:defRPr lang="ru-RU">
        <a:uFillTx/>
      </a:defRPr>
    </a:defPPr>
    <a:lvl1pPr algn="l" defTabSz="914400" eaLnBrk="1" hangingPunct="1" latinLnBrk="0" marL="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showPr showNarration="1">
    <p:present/>
    <p:sldAll/>
    <p:penCl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<a:srgbClr val="FF0000"/>
    </p:penClr>
  </p:showPr>
</p:presentationPr>
</file>

<file path=ppt/tableStyles.xml><?xml version="1.0" encoding="utf-8"?>
<a:tblStyleLst xmlns:a="http://schemas.openxmlformats.org/drawingml/2006/main"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p="http://schemas.openxmlformats.org/presentationml/2006/main" xmlns:s="http://schemas.openxmlformats.org/officeDocument/2006/sharedTypes" xmlns:r="http://schemas.openxmlformats.org/officeDocument/2006/relationships" xmlns:dgm="http://schemas.openxmlformats.org/drawingml/2006/diagram" xmlns:wpc="http://schemas.microsoft.com/office/word/2010/wordprocessingCanvas" def="{5C22544A-7EE6-4342-B048-85BDC9FD1C3A}"/>
</file>

<file path=ppt/viewProps.xml><?xml version="1.0" encoding="utf-8"?>
<p:viewP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lastView="sldThumbnailView">
  <p:normalViewPr>
    <p:restoredLeft sz="15620"/>
    <p:restoredTop sz="94660"/>
  </p:normalViewPr>
  <p:slideViewPr>
    <p:cSldViewPr>
      <p:cViewPr>
        <p:sca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sx d="100" n="76"/>
          <a:sy d="100" n="76"/>
        </p:scale>
        <p:origin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x="-1206" y="18"/>
      </p:cViewPr>
      <p:guideLst>
        <p:guide orient="horz" pos="2160"/>
        <p:guide pos="2880"/>
      </p:guideLst>
    </p:cSldViewPr>
  </p:slideViewPr>
  <p:notesTextViewPr>
    <p:cViewPr>
      <p:sca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sx d="100" n="100"/>
        <a:sy d="100" n="100"/>
      </p:scale>
      <p:origin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x="0" y="0"/>
    </p:cViewPr>
  </p:notesTextViewPr>
  <p:gridSpacing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cx="72008" cy="72008"/>
</p:viewPr>
</file>

<file path=ppt/_rels/presentation.xml.rels><?xml version="1.0" standalone="yes" ?><Relationships xmlns="http://schemas.openxmlformats.org/package/2006/relationships"><Relationship Id="rId1" Target="presProps.xml" Type="http://schemas.openxmlformats.org/officeDocument/2006/relationships/presProps"></Relationship><Relationship Id="rId2" Target="tableStyles.xml" Type="http://schemas.openxmlformats.org/officeDocument/2006/relationships/tableStyles"></Relationship><Relationship Id="rId3" Target="viewProps.xml" Type="http://schemas.openxmlformats.org/officeDocument/2006/relationships/viewProps"></Relationship><Relationship Id="rId4" Target="slideMasters/slideMaster1.xml" Type="http://schemas.openxmlformats.org/officeDocument/2006/relationships/slideMaster"></Relationship><Relationship Id="rId5" Target="notesMasters/notesMaster1.xml" Type="http://schemas.openxmlformats.org/officeDocument/2006/relationships/notesMaster"></Relationship><Relationship Id="rId6" Target="slides/slide1.xml" Type="http://schemas.openxmlformats.org/officeDocument/2006/relationships/slide"></Relationship><Relationship Id="rId7" Target="slides/slide2.xml" Type="http://schemas.openxmlformats.org/officeDocument/2006/relationships/slide"></Relationship><Relationship Id="rId8" Target="slides/slide3.xml" Type="http://schemas.openxmlformats.org/officeDocument/2006/relationships/slide"></Relationship><Relationship Id="rId9" Target="slides/slide4.xml" Type="http://schemas.openxmlformats.org/officeDocument/2006/relationships/slide"></Relationship><Relationship Id="rId10" Target="slides/slide5.xml" Type="http://schemas.openxmlformats.org/officeDocument/2006/relationships/slide"></Relationship><Relationship Id="rId11" Target="slides/slide6.xml" Type="http://schemas.openxmlformats.org/officeDocument/2006/relationships/slide"></Relationship><Relationship Id="rId12" Target="slides/slide7.xml" Type="http://schemas.openxmlformats.org/officeDocument/2006/relationships/slide"></Relationship><Relationship Id="rId13" Target="slides/slide8.xml" Type="http://schemas.openxmlformats.org/officeDocument/2006/relationships/slide"></Relationship><Relationship Id="rId14" Target="slides/slide9.xml" Type="http://schemas.openxmlformats.org/officeDocument/2006/relationships/slide"></Relationship><Relationship Id="rId15" Target="slides/slide10.xml" Type="http://schemas.openxmlformats.org/officeDocument/2006/relationships/slide"></Relationship><Relationship Id="rId16" Target="slides/slide11.xml" Type="http://schemas.openxmlformats.org/officeDocument/2006/relationships/slide"></Relationship><Relationship Id="rId17" Target="slides/slide12.xml" Type="http://schemas.openxmlformats.org/officeDocument/2006/relationships/slide"></Relationship><Relationship Id="rId18" Target="slides/slide13.xml" Type="http://schemas.openxmlformats.org/officeDocument/2006/relationships/slide"></Relationship><Relationship Id="rId19" Target="slides/slide14.xml" Type="http://schemas.openxmlformats.org/officeDocument/2006/relationships/slide"></Relationship><Relationship Id="rId20" Target="slides/slide15.xml" Type="http://schemas.openxmlformats.org/officeDocument/2006/relationships/slide"></Relationship><Relationship Id="rId21" Target="slides/slide16.xml" Type="http://schemas.openxmlformats.org/officeDocument/2006/relationships/slide"></Relationship><Relationship Id="rId22" Target="slides/slide17.xml" Type="http://schemas.openxmlformats.org/officeDocument/2006/relationships/slide"></Relationship><Relationship Id="rId23" Target="slides/slide18.xml" Type="http://schemas.openxmlformats.org/officeDocument/2006/relationships/slide"></Relationship><Relationship Id="rId24" Target="slides/slide19.xml" Type="http://schemas.openxmlformats.org/officeDocument/2006/relationships/slide"></Relationship><Relationship Id="rId25" Target="slides/slide20.xml" Type="http://schemas.openxmlformats.org/officeDocument/2006/relationships/slide"></Relationship><Relationship Id="rId26" Target="slides/slide21.xml" Type="http://schemas.openxmlformats.org/officeDocument/2006/relationships/slide"></Relationship><Relationship Id="rId27" Target="slides/slide22.xml" Type="http://schemas.openxmlformats.org/officeDocument/2006/relationships/slide"></Relationship><Relationship Id="rId28" Target="slides/slide23.xml" Type="http://schemas.openxmlformats.org/officeDocument/2006/relationships/slide"></Relationship><Relationship Id="rId29" Target="slides/slide24.xml" Type="http://schemas.openxmlformats.org/officeDocument/2006/relationships/slide"></Relationship><Relationship Id="rId30" Target="slides/slide25.xml" Type="http://schemas.openxmlformats.org/officeDocument/2006/relationships/slide"></Relationship><Relationship Id="rId31" Target="slides/slide26.xml" Type="http://schemas.openxmlformats.org/officeDocument/2006/relationships/slide"></Relationship><Relationship Id="rId32" Target="slides/slide27.xml" Type="http://schemas.openxmlformats.org/officeDocument/2006/relationships/slide"></Relationship><Relationship Id="rId33" Target="slides/slide28.xml" Type="http://schemas.openxmlformats.org/officeDocument/2006/relationships/slide"></Relationship><Relationship Id="rId34" Target="slides/slide29.xml" Type="http://schemas.openxmlformats.org/officeDocument/2006/relationships/slide"></Relationship><Relationship Id="rId35" Target="slides/slide30.xml" Type="http://schemas.openxmlformats.org/officeDocument/2006/relationships/slide"></Relationship><Relationship Id="rId36" Target="slides/slide31.xml" Type="http://schemas.openxmlformats.org/officeDocument/2006/relationships/slide"></Relationship><Relationship Id="rId37" Target="slides/slide32.xml" Type="http://schemas.openxmlformats.org/officeDocument/2006/relationships/slide"></Relationship><Relationship Id="rId38" Target="slides/slide33.xml" Type="http://schemas.openxmlformats.org/officeDocument/2006/relationships/slide"></Relationship><Relationship Id="rId39" Target="slides/slide34.xml" Type="http://schemas.openxmlformats.org/officeDocument/2006/relationships/slide"></Relationship><Relationship Id="rId40" Target="slides/slide35.xml" Type="http://schemas.openxmlformats.org/officeDocument/2006/relationships/slide"></Relationship><Relationship Id="rId41" Target="slides/slide36.xml" Type="http://schemas.openxmlformats.org/officeDocument/2006/relationships/slide"></Relationship><Relationship Id="rId42" Target="slides/slide37.xml" Type="http://schemas.openxmlformats.org/officeDocument/2006/relationships/slide"></Relationship><Relationship Id="rId43" Target="slides/slide38.xml" Type="http://schemas.openxmlformats.org/officeDocument/2006/relationships/slide"></Relationship><Relationship Id="rId44" Target="slides/slide39.xml" Type="http://schemas.openxmlformats.org/officeDocument/2006/relationships/slide"></Relationship><Relationship Id="rId45" Target="slides/slide40.xml" Type="http://schemas.openxmlformats.org/officeDocument/2006/relationships/slide"></Relationship><Relationship Id="rId46" Target="slides/slide41.xml" Type="http://schemas.openxmlformats.org/officeDocument/2006/relationships/slide"></Relationship><Relationship Id="rId47" Target="slides/slide42.xml" Type="http://schemas.openxmlformats.org/officeDocument/2006/relationships/slide"></Relationship><Relationship Id="rId48" Target="slides/slide43.xml" Type="http://schemas.openxmlformats.org/officeDocument/2006/relationships/slide"></Relationship><Relationship Id="rId49" Target="slides/slide44.xml" Type="http://schemas.openxmlformats.org/officeDocument/2006/relationships/slide"></Relationship><Relationship Id="rId50" Target="slides/slide45.xml" Type="http://schemas.openxmlformats.org/officeDocument/2006/relationships/slide"></Relationship><Relationship Id="rId51" Target="slides/slide46.xml" Type="http://schemas.openxmlformats.org/officeDocument/2006/relationships/slide"></Relationship><Relationship Id="rId52" Target="slides/slide47.xml" Type="http://schemas.openxmlformats.org/officeDocument/2006/relationships/slide"></Relationship><Relationship Id="rId53" Target="slides/slide48.xml" Type="http://schemas.openxmlformats.org/officeDocument/2006/relationships/slide"></Relationship><Relationship Id="rId54" Target="slides/slide49.xml" Type="http://schemas.openxmlformats.org/officeDocument/2006/relationships/slide"></Relationship><Relationship Id="rId55" Target="slides/slide50.xml" Type="http://schemas.openxmlformats.org/officeDocument/2006/relationships/slide"></Relationship><Relationship Id="rId56" Target="theme/theme1.xml" Type="http://schemas.openxmlformats.org/officeDocument/2006/relationships/theme"></Relationship></Relationships>
</file>

<file path=ppt/notesMasters/_rels/notesMaster1.xml.rels><?xml version="1.0" standalone="yes" ?><Relationships xmlns="http://schemas.openxmlformats.org/package/2006/relationships"><Relationship Id="rId1" Target="../theme/theme2.xml" Type="http://schemas.openxmlformats.org/officeDocument/2006/relationships/theme"></Relationship></Relationships>
</file>

<file path=ppt/notesMasters/notesMaster1.xml><?xml version="1.0" encoding="utf-8"?>
<p:notes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Ref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x="1001">
        <a:schemeClr val="bg1"/>
      </p:bgRef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Верхний колонтитул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sz="quarter" type="hd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0" y="0"/>
            <a:ext cx="2971800" cy="4572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45720" lIns="91440" rIns="91440" rtlCol="0" tIns="45720" vert="horz"/>
          <a:lstStyle>
            <a:lvl1pPr algn="l">
              <a:defRPr sz="1200">
                <a:uFillTx/>
              </a:defRPr>
            </a:lvl1pPr>
          </a:lstStyle>
          <a:p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Дата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84613" y="0"/>
            <a:ext cx="2971800" cy="4572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45720" lIns="91440" rIns="91440" rtlCol="0" tIns="45720" vert="horz"/>
          <a:lstStyle>
            <a:lvl1pPr algn="r">
              <a:defRPr sz="1200">
                <a:uFillTx/>
              </a:defRPr>
            </a:lvl1pPr>
          </a:lstStyle>
          <a:p>
            <a:fld id="{A0B43AC3-FEA7-4BBA-BE41-345CEC47277D}" type="datetimeFigureOut">
              <a:rPr lang="ru-RU" smtClean="0">
                <a:uFillTx/>
              </a:rPr>
              <a:t>31.03.2020</a:t>
            </a:fld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Образ слайда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45720" lIns="91440" rIns="91440" rtlCol="0" tIns="45720" vert="horz"/>
          <a:lstStyle/>
          <a:p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Заметки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3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45720" lIns="91440" rIns="91440" rtlCol="0" tIns="45720" vert="horz"/>
          <a:lstStyle/>
          <a:p>
            <a:pPr lvl="0"/>
            <a:r>
              <a:rPr lang="ru-RU" smtClean="0">
                <a:uFillTx/>
              </a:rPr>
              <a:t>Образец текста</a:t>
            </a:r>
          </a:p>
          <a:p>
            <a:pPr lvl="1"/>
            <a:r>
              <a:rPr lang="ru-RU" smtClean="0">
                <a:uFillTx/>
              </a:rPr>
              <a:t>Второй уровень</a:t>
            </a:r>
          </a:p>
          <a:p>
            <a:pPr lvl="2"/>
            <a:r>
              <a:rPr lang="ru-RU" smtClean="0">
                <a:uFillTx/>
              </a:rPr>
              <a:t>Третий уровень</a:t>
            </a:r>
          </a:p>
          <a:p>
            <a:pPr lvl="3"/>
            <a:r>
              <a:rPr lang="ru-RU" smtClean="0">
                <a:uFillTx/>
              </a:rPr>
              <a:t>Четвертый уровень</a:t>
            </a:r>
          </a:p>
          <a:p>
            <a:pPr lvl="4"/>
            <a:r>
              <a:rPr lang="ru-RU" smtClean="0">
                <a:uFillTx/>
              </a:rPr>
              <a:t>Пятый уровень</a:t>
            </a:r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Нижний колонтитул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4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0" y="8685213"/>
            <a:ext cx="2971800" cy="4572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 bIns="45720" lIns="91440" rIns="91440" rtlCol="0" tIns="45720" vert="horz"/>
          <a:lstStyle>
            <a:lvl1pPr algn="l">
              <a:defRPr sz="1200">
                <a:uFillTx/>
              </a:defRPr>
            </a:lvl1pPr>
          </a:lstStyle>
          <a:p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Номер слайда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5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84613" y="8685213"/>
            <a:ext cx="2971800" cy="4572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 bIns="45720" lIns="91440" rIns="91440" rtlCol="0" tIns="45720" vert="horz"/>
          <a:lstStyle>
            <a:lvl1pPr algn="r">
              <a:defRPr sz="1200">
                <a:uFillTx/>
              </a:defRPr>
            </a:lvl1pPr>
          </a:lstStyle>
          <a:p>
            <a:fld id="{8BFF1E4D-8A0C-4EBC-A947-9455351402C0}" type="slidenum">
              <a:rPr lang="ru-RU" smtClean="0">
                <a:uFillTx/>
              </a:rPr>
              <a:t>‹#›</a:t>
            </a:fld>
            <a:endParaRPr lang="ru-RU">
              <a:uFillTx/>
            </a:endParaRPr>
          </a:p>
        </p:txBody>
      </p:sp>
    </p:spTree>
  </p:cSld>
  <p:clrMap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accent1="accent1" accent2="accent2" accent3="accent3" accent4="accent4" accent5="accent5" accent6="accent6" bg1="lt1" bg2="lt2" folHlink="folHlink" hlink="hlink" tx1="dk1" tx2="dk2"/>
  <p:notes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lvl1pPr algn="l" defTabSz="914400" eaLnBrk="1" hangingPunct="1" latinLnBrk="0" marL="0" rtl="0">
      <a:defRPr kern="1200" sz="1200">
        <a:solidFill>
          <a:schemeClr val="tx1"/>
        </a:solidFill>
        <a:uFillTx/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200">
        <a:solidFill>
          <a:schemeClr val="tx1"/>
        </a:solidFill>
        <a:uFillTx/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200">
        <a:solidFill>
          <a:schemeClr val="tx1"/>
        </a:solidFill>
        <a:uFillTx/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200">
        <a:solidFill>
          <a:schemeClr val="tx1"/>
        </a:solidFill>
        <a:uFillTx/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200">
        <a:solidFill>
          <a:schemeClr val="tx1"/>
        </a:solidFill>
        <a:uFillTx/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200">
        <a:solidFill>
          <a:schemeClr val="tx1"/>
        </a:solidFill>
        <a:uFillTx/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200">
        <a:solidFill>
          <a:schemeClr val="tx1"/>
        </a:solidFill>
        <a:uFillTx/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200">
        <a:solidFill>
          <a:schemeClr val="tx1"/>
        </a:solidFill>
        <a:uFillTx/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200">
        <a:solidFill>
          <a:schemeClr val="tx1"/>
        </a:solidFill>
        <a:uFillTx/>
        <a:latin typeface="+mn-lt"/>
        <a:ea typeface="+mn-ea"/>
        <a:cs typeface="+mn-cs"/>
      </a:defRPr>
    </a:lvl9pPr>
  </p:notesStyle>
</p:notesMaster>
</file>

<file path=ppt/slideLayouts/_rels/slideLayout1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10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11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12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2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3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4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5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6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7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8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9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slideLayout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Титульный слайд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Заголовок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ctr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2130425"/>
            <a:ext cx="7772400" cy="1470025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lang="ru-RU" smtClean="0">
                <a:uFillTx/>
              </a:rPr>
              <a:t>Образец заголовка</a:t>
            </a:r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Подзаголовок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sub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371600" y="3886200"/>
            <a:ext cx="6400800" cy="17526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 algn="ctr" indent="0" marL="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r>
              <a:rPr lang="ru-RU" smtClean="0">
                <a:uFillTx/>
              </a:rPr>
              <a:t>Образец подзаголовка</a:t>
            </a:r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Дата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9C65F2E8-9F45-454D-850C-E95D8994DBDC}" type="datetimeFigureOut">
              <a:rPr lang="ru-RU" smtClean="0">
                <a:uFillTx/>
              </a:rPr>
              <a:pPr/>
              <a:t>31.03.2020</a:t>
            </a:fld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Нижний колонтитул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Номер слайда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1E40DCE0-A921-475C-9971-DBA3D253963F}" type="slidenum">
              <a:rPr lang="ru-RU" smtClean="0">
                <a:uFillTx/>
              </a:rPr>
              <a:pPr/>
              <a:t>‹#›</a:t>
            </a:fld>
            <a:endParaRPr lang="ru-RU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1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Заголовок и вертикальный текст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Заголовок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lang="ru-RU" smtClean="0">
                <a:uFillTx/>
              </a:rPr>
              <a:t>Образец заголовка</a:t>
            </a:r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Вертикальный текст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orient="vert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vert="eaVert"/>
          <a:lstStyle/>
          <a:p>
            <a:pPr lvl="0"/>
            <a:r>
              <a:rPr lang="ru-RU" smtClean="0">
                <a:uFillTx/>
              </a:rPr>
              <a:t>Образец текста</a:t>
            </a:r>
          </a:p>
          <a:p>
            <a:pPr lvl="1"/>
            <a:r>
              <a:rPr lang="ru-RU" smtClean="0">
                <a:uFillTx/>
              </a:rPr>
              <a:t>Второй уровень</a:t>
            </a:r>
          </a:p>
          <a:p>
            <a:pPr lvl="2"/>
            <a:r>
              <a:rPr lang="ru-RU" smtClean="0">
                <a:uFillTx/>
              </a:rPr>
              <a:t>Третий уровень</a:t>
            </a:r>
          </a:p>
          <a:p>
            <a:pPr lvl="3"/>
            <a:r>
              <a:rPr lang="ru-RU" smtClean="0">
                <a:uFillTx/>
              </a:rPr>
              <a:t>Четвертый уровень</a:t>
            </a:r>
          </a:p>
          <a:p>
            <a:pPr lvl="4"/>
            <a:r>
              <a:rPr lang="ru-RU" smtClean="0">
                <a:uFillTx/>
              </a:rPr>
              <a:t>Пятый уровень</a:t>
            </a:r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Дата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9C65F2E8-9F45-454D-850C-E95D8994DBDC}" type="datetimeFigureOut">
              <a:rPr lang="ru-RU" smtClean="0">
                <a:uFillTx/>
              </a:rPr>
              <a:pPr/>
              <a:t>31.03.2020</a:t>
            </a:fld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Нижний колонтитул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Номер слайда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1E40DCE0-A921-475C-9971-DBA3D253963F}" type="slidenum">
              <a:rPr lang="ru-RU" smtClean="0">
                <a:uFillTx/>
              </a:rPr>
              <a:pPr/>
              <a:t>‹#›</a:t>
            </a:fld>
            <a:endParaRPr lang="ru-RU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1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Вертикальный заголовок и текст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Вертикальный заголовок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orient="vert"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629400" y="274638"/>
            <a:ext cx="2057400" cy="5851525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vert="eaVert"/>
          <a:lstStyle/>
          <a:p>
            <a:r>
              <a:rPr lang="ru-RU" smtClean="0">
                <a:uFillTx/>
              </a:rPr>
              <a:t>Образец заголовка</a:t>
            </a:r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Вертикальный текст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orient="vert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274638"/>
            <a:ext cx="6019800" cy="5851525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vert="eaVert"/>
          <a:lstStyle/>
          <a:p>
            <a:pPr lvl="0"/>
            <a:r>
              <a:rPr lang="ru-RU" smtClean="0">
                <a:uFillTx/>
              </a:rPr>
              <a:t>Образец текста</a:t>
            </a:r>
          </a:p>
          <a:p>
            <a:pPr lvl="1"/>
            <a:r>
              <a:rPr lang="ru-RU" smtClean="0">
                <a:uFillTx/>
              </a:rPr>
              <a:t>Второй уровень</a:t>
            </a:r>
          </a:p>
          <a:p>
            <a:pPr lvl="2"/>
            <a:r>
              <a:rPr lang="ru-RU" smtClean="0">
                <a:uFillTx/>
              </a:rPr>
              <a:t>Третий уровень</a:t>
            </a:r>
          </a:p>
          <a:p>
            <a:pPr lvl="3"/>
            <a:r>
              <a:rPr lang="ru-RU" smtClean="0">
                <a:uFillTx/>
              </a:rPr>
              <a:t>Четвертый уровень</a:t>
            </a:r>
          </a:p>
          <a:p>
            <a:pPr lvl="4"/>
            <a:r>
              <a:rPr lang="ru-RU" smtClean="0">
                <a:uFillTx/>
              </a:rPr>
              <a:t>Пятый уровень</a:t>
            </a:r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Дата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9C65F2E8-9F45-454D-850C-E95D8994DBDC}" type="datetimeFigureOut">
              <a:rPr lang="ru-RU" smtClean="0">
                <a:uFillTx/>
              </a:rPr>
              <a:pPr/>
              <a:t>31.03.2020</a:t>
            </a:fld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Нижний колонтитул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Номер слайда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1E40DCE0-A921-475C-9971-DBA3D253963F}" type="slidenum">
              <a:rPr lang="ru-RU" smtClean="0">
                <a:uFillTx/>
              </a:rPr>
              <a:pPr/>
              <a:t>‹#›</a:t>
            </a:fld>
            <a:endParaRPr lang="ru-RU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1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type="tx">
  <p:cSld name="标题幻灯片">
    <p:bg>
      <p:bgPr>
        <a:solidFill>
          <a:srgbClr val="F4F4F4"/>
        </a:solid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5" name="Slide Number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312016" y="5503577"/>
            <a:ext cx="241190" cy="246449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34324" lIns="34324" rIns="34324" tIns="34324"/>
          <a:lstStyle>
            <a:lvl1pPr defTabSz="914400">
              <a:defRPr>
                <a:solidFill>
                  <a:srgbClr val="888888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rPr>
                <a:uFillTx/>
              </a:rPr>
              <a:pPr/>
              <a:t>‹#›</a:t>
            </a:fld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 spd="med"/>
</p:sldLayout>
</file>

<file path=ppt/slideLayouts/slideLayout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Заголовок и объект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Заголовок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lang="ru-RU" smtClean="0">
                <a:uFillTx/>
              </a:rPr>
              <a:t>Образец заголовка</a:t>
            </a:r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Содержимое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 lvl="0"/>
            <a:r>
              <a:rPr lang="ru-RU" smtClean="0">
                <a:uFillTx/>
              </a:rPr>
              <a:t>Образец текста</a:t>
            </a:r>
          </a:p>
          <a:p>
            <a:pPr lvl="1"/>
            <a:r>
              <a:rPr lang="ru-RU" smtClean="0">
                <a:uFillTx/>
              </a:rPr>
              <a:t>Второй уровень</a:t>
            </a:r>
          </a:p>
          <a:p>
            <a:pPr lvl="2"/>
            <a:r>
              <a:rPr lang="ru-RU" smtClean="0">
                <a:uFillTx/>
              </a:rPr>
              <a:t>Третий уровень</a:t>
            </a:r>
          </a:p>
          <a:p>
            <a:pPr lvl="3"/>
            <a:r>
              <a:rPr lang="ru-RU" smtClean="0">
                <a:uFillTx/>
              </a:rPr>
              <a:t>Четвертый уровень</a:t>
            </a:r>
          </a:p>
          <a:p>
            <a:pPr lvl="4"/>
            <a:r>
              <a:rPr lang="ru-RU" smtClean="0">
                <a:uFillTx/>
              </a:rPr>
              <a:t>Пятый уровень</a:t>
            </a:r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Дата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9C65F2E8-9F45-454D-850C-E95D8994DBDC}" type="datetimeFigureOut">
              <a:rPr lang="ru-RU" smtClean="0">
                <a:uFillTx/>
              </a:rPr>
              <a:pPr/>
              <a:t>31.03.2020</a:t>
            </a:fld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Нижний колонтитул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Номер слайда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1E40DCE0-A921-475C-9971-DBA3D253963F}" type="slidenum">
              <a:rPr lang="ru-RU" smtClean="0">
                <a:uFillTx/>
              </a:rPr>
              <a:pPr/>
              <a:t>‹#›</a:t>
            </a:fld>
            <a:endParaRPr lang="ru-RU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Заголовок раздела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Заголовок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22313" y="4406900"/>
            <a:ext cx="7772400" cy="1362075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ru-RU" smtClean="0">
                <a:uFillTx/>
              </a:rPr>
              <a:t>Образец заголовка</a:t>
            </a:r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Текст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22313" y="2906713"/>
            <a:ext cx="7772400" cy="1500187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ru-RU" smtClean="0">
                <a:uFillTx/>
              </a:rPr>
              <a:t>Образец текста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Дата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9C65F2E8-9F45-454D-850C-E95D8994DBDC}" type="datetimeFigureOut">
              <a:rPr lang="ru-RU" smtClean="0">
                <a:uFillTx/>
              </a:rPr>
              <a:pPr/>
              <a:t>31.03.2020</a:t>
            </a:fld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Нижний колонтитул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Номер слайда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1E40DCE0-A921-475C-9971-DBA3D253963F}" type="slidenum">
              <a:rPr lang="ru-RU" smtClean="0">
                <a:uFillTx/>
              </a:rPr>
              <a:pPr/>
              <a:t>‹#›</a:t>
            </a:fld>
            <a:endParaRPr lang="ru-RU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Два объекта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Заголовок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lang="ru-RU" smtClean="0">
                <a:uFillTx/>
              </a:rPr>
              <a:t>Образец заголовка</a:t>
            </a:r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Содержимое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sz="half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1600200"/>
            <a:ext cx="4038600" cy="4525963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ru-RU" smtClean="0">
                <a:uFillTx/>
              </a:rPr>
              <a:t>Образец текста</a:t>
            </a:r>
          </a:p>
          <a:p>
            <a:pPr lvl="1"/>
            <a:r>
              <a:rPr lang="ru-RU" smtClean="0">
                <a:uFillTx/>
              </a:rPr>
              <a:t>Второй уровень</a:t>
            </a:r>
          </a:p>
          <a:p>
            <a:pPr lvl="2"/>
            <a:r>
              <a:rPr lang="ru-RU" smtClean="0">
                <a:uFillTx/>
              </a:rPr>
              <a:t>Третий уровень</a:t>
            </a:r>
          </a:p>
          <a:p>
            <a:pPr lvl="3"/>
            <a:r>
              <a:rPr lang="ru-RU" smtClean="0">
                <a:uFillTx/>
              </a:rPr>
              <a:t>Четвертый уровень</a:t>
            </a:r>
          </a:p>
          <a:p>
            <a:pPr lvl="4"/>
            <a:r>
              <a:rPr lang="ru-RU" smtClean="0">
                <a:uFillTx/>
              </a:rPr>
              <a:t>Пятый уровень</a:t>
            </a:r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Содержимое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sz="half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48200" y="1600200"/>
            <a:ext cx="4038600" cy="4525963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ru-RU" smtClean="0">
                <a:uFillTx/>
              </a:rPr>
              <a:t>Образец текста</a:t>
            </a:r>
          </a:p>
          <a:p>
            <a:pPr lvl="1"/>
            <a:r>
              <a:rPr lang="ru-RU" smtClean="0">
                <a:uFillTx/>
              </a:rPr>
              <a:t>Второй уровень</a:t>
            </a:r>
          </a:p>
          <a:p>
            <a:pPr lvl="2"/>
            <a:r>
              <a:rPr lang="ru-RU" smtClean="0">
                <a:uFillTx/>
              </a:rPr>
              <a:t>Третий уровень</a:t>
            </a:r>
          </a:p>
          <a:p>
            <a:pPr lvl="3"/>
            <a:r>
              <a:rPr lang="ru-RU" smtClean="0">
                <a:uFillTx/>
              </a:rPr>
              <a:t>Четвертый уровень</a:t>
            </a:r>
          </a:p>
          <a:p>
            <a:pPr lvl="4"/>
            <a:r>
              <a:rPr lang="ru-RU" smtClean="0">
                <a:uFillTx/>
              </a:rPr>
              <a:t>Пятый уровень</a:t>
            </a:r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Дата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9C65F2E8-9F45-454D-850C-E95D8994DBDC}" type="datetimeFigureOut">
              <a:rPr lang="ru-RU" smtClean="0">
                <a:uFillTx/>
              </a:rPr>
              <a:pPr/>
              <a:t>31.03.2020</a:t>
            </a:fld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Нижний колонтитул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Номер слайда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1E40DCE0-A921-475C-9971-DBA3D253963F}" type="slidenum">
              <a:rPr lang="ru-RU" smtClean="0">
                <a:uFillTx/>
              </a:rPr>
              <a:pPr/>
              <a:t>‹#›</a:t>
            </a:fld>
            <a:endParaRPr lang="ru-RU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Сравнение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Заголовок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>
                <a:uFillTx/>
              </a:defRPr>
            </a:lvl1pPr>
          </a:lstStyle>
          <a:p>
            <a:r>
              <a:rPr lang="ru-RU" smtClean="0">
                <a:uFillTx/>
              </a:rPr>
              <a:t>Образец заголовка</a:t>
            </a:r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Текст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1535113"/>
            <a:ext cx="4040188" cy="639762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ru-RU" smtClean="0">
                <a:uFillTx/>
              </a:rPr>
              <a:t>Образец текста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Содержимое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sz="half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2174875"/>
            <a:ext cx="4040188" cy="395128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ru-RU" smtClean="0">
                <a:uFillTx/>
              </a:rPr>
              <a:t>Образец текста</a:t>
            </a:r>
          </a:p>
          <a:p>
            <a:pPr lvl="1"/>
            <a:r>
              <a:rPr lang="ru-RU" smtClean="0">
                <a:uFillTx/>
              </a:rPr>
              <a:t>Второй уровень</a:t>
            </a:r>
          </a:p>
          <a:p>
            <a:pPr lvl="2"/>
            <a:r>
              <a:rPr lang="ru-RU" smtClean="0">
                <a:uFillTx/>
              </a:rPr>
              <a:t>Третий уровень</a:t>
            </a:r>
          </a:p>
          <a:p>
            <a:pPr lvl="3"/>
            <a:r>
              <a:rPr lang="ru-RU" smtClean="0">
                <a:uFillTx/>
              </a:rPr>
              <a:t>Четвертый уровень</a:t>
            </a:r>
          </a:p>
          <a:p>
            <a:pPr lvl="4"/>
            <a:r>
              <a:rPr lang="ru-RU" smtClean="0">
                <a:uFillTx/>
              </a:rPr>
              <a:t>Пятый уровень</a:t>
            </a:r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Текст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3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45025" y="1535113"/>
            <a:ext cx="4041775" cy="639762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ru-RU" smtClean="0">
                <a:uFillTx/>
              </a:rPr>
              <a:t>Образец текста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Содержимое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4" sz="quarte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45025" y="2174875"/>
            <a:ext cx="4041775" cy="395128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ru-RU" smtClean="0">
                <a:uFillTx/>
              </a:rPr>
              <a:t>Образец текста</a:t>
            </a:r>
          </a:p>
          <a:p>
            <a:pPr lvl="1"/>
            <a:r>
              <a:rPr lang="ru-RU" smtClean="0">
                <a:uFillTx/>
              </a:rPr>
              <a:t>Второй уровень</a:t>
            </a:r>
          </a:p>
          <a:p>
            <a:pPr lvl="2"/>
            <a:r>
              <a:rPr lang="ru-RU" smtClean="0">
                <a:uFillTx/>
              </a:rPr>
              <a:t>Третий уровень</a:t>
            </a:r>
          </a:p>
          <a:p>
            <a:pPr lvl="3"/>
            <a:r>
              <a:rPr lang="ru-RU" smtClean="0">
                <a:uFillTx/>
              </a:rPr>
              <a:t>Четвертый уровень</a:t>
            </a:r>
          </a:p>
          <a:p>
            <a:pPr lvl="4"/>
            <a:r>
              <a:rPr lang="ru-RU" smtClean="0">
                <a:uFillTx/>
              </a:rPr>
              <a:t>Пятый уровень</a:t>
            </a:r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Дата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9C65F2E8-9F45-454D-850C-E95D8994DBDC}" type="datetimeFigureOut">
              <a:rPr lang="ru-RU" smtClean="0">
                <a:uFillTx/>
              </a:rPr>
              <a:pPr/>
              <a:t>31.03.2020</a:t>
            </a:fld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Нижний колонтитул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Номер слайда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1E40DCE0-A921-475C-9971-DBA3D253963F}" type="slidenum">
              <a:rPr lang="ru-RU" smtClean="0">
                <a:uFillTx/>
              </a:rPr>
              <a:pPr/>
              <a:t>‹#›</a:t>
            </a:fld>
            <a:endParaRPr lang="ru-RU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Только заголовок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Заголовок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lang="ru-RU" smtClean="0">
                <a:uFillTx/>
              </a:rPr>
              <a:t>Образец заголовка</a:t>
            </a:r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Дата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9C65F2E8-9F45-454D-850C-E95D8994DBDC}" type="datetimeFigureOut">
              <a:rPr lang="ru-RU" smtClean="0">
                <a:uFillTx/>
              </a:rPr>
              <a:pPr/>
              <a:t>31.03.2020</a:t>
            </a:fld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Нижний колонтитул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Номер слайда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1E40DCE0-A921-475C-9971-DBA3D253963F}" type="slidenum">
              <a:rPr lang="ru-RU" smtClean="0">
                <a:uFillTx/>
              </a:rPr>
              <a:pPr/>
              <a:t>‹#›</a:t>
            </a:fld>
            <a:endParaRPr lang="ru-RU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Пустой слайд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Дата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9C65F2E8-9F45-454D-850C-E95D8994DBDC}" type="datetimeFigureOut">
              <a:rPr lang="ru-RU" smtClean="0">
                <a:uFillTx/>
              </a:rPr>
              <a:pPr/>
              <a:t>31.03.2020</a:t>
            </a:fld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Нижний колонтитул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Номер слайда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1E40DCE0-A921-475C-9971-DBA3D253963F}" type="slidenum">
              <a:rPr lang="ru-RU" smtClean="0">
                <a:uFillTx/>
              </a:rPr>
              <a:pPr/>
              <a:t>‹#›</a:t>
            </a:fld>
            <a:endParaRPr lang="ru-RU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Объект с подписью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Заголовок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273050"/>
            <a:ext cx="3008313" cy="116205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ru-RU" smtClean="0">
                <a:uFillTx/>
              </a:rPr>
              <a:t>Образец заголовка</a:t>
            </a:r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Содержимое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575050" y="273050"/>
            <a:ext cx="5111750" cy="5853113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ru-RU" smtClean="0">
                <a:uFillTx/>
              </a:rPr>
              <a:t>Образец текста</a:t>
            </a:r>
          </a:p>
          <a:p>
            <a:pPr lvl="1"/>
            <a:r>
              <a:rPr lang="ru-RU" smtClean="0">
                <a:uFillTx/>
              </a:rPr>
              <a:t>Второй уровень</a:t>
            </a:r>
          </a:p>
          <a:p>
            <a:pPr lvl="2"/>
            <a:r>
              <a:rPr lang="ru-RU" smtClean="0">
                <a:uFillTx/>
              </a:rPr>
              <a:t>Третий уровень</a:t>
            </a:r>
          </a:p>
          <a:p>
            <a:pPr lvl="3"/>
            <a:r>
              <a:rPr lang="ru-RU" smtClean="0">
                <a:uFillTx/>
              </a:rPr>
              <a:t>Четвертый уровень</a:t>
            </a:r>
          </a:p>
          <a:p>
            <a:pPr lvl="4"/>
            <a:r>
              <a:rPr lang="ru-RU" smtClean="0">
                <a:uFillTx/>
              </a:rPr>
              <a:t>Пятый уровень</a:t>
            </a:r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Текст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sz="half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1435100"/>
            <a:ext cx="3008313" cy="4691063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ru-RU" smtClean="0">
                <a:uFillTx/>
              </a:rPr>
              <a:t>Образец текста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Дата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9C65F2E8-9F45-454D-850C-E95D8994DBDC}" type="datetimeFigureOut">
              <a:rPr lang="ru-RU" smtClean="0">
                <a:uFillTx/>
              </a:rPr>
              <a:pPr/>
              <a:t>31.03.2020</a:t>
            </a:fld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Нижний колонтитул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Номер слайда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1E40DCE0-A921-475C-9971-DBA3D253963F}" type="slidenum">
              <a:rPr lang="ru-RU" smtClean="0">
                <a:uFillTx/>
              </a:rPr>
              <a:pPr/>
              <a:t>‹#›</a:t>
            </a:fld>
            <a:endParaRPr lang="ru-RU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Рисунок с подписью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Заголовок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2288" y="4800600"/>
            <a:ext cx="5486400" cy="56673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ru-RU" smtClean="0">
                <a:uFillTx/>
              </a:rPr>
              <a:t>Образец заголовка</a:t>
            </a:r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Рисунок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pic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2288" y="612775"/>
            <a:ext cx="5486400" cy="41148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Текст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sz="half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2288" y="5367338"/>
            <a:ext cx="5486400" cy="804862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ru-RU" smtClean="0">
                <a:uFillTx/>
              </a:rPr>
              <a:t>Образец текста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Дата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9C65F2E8-9F45-454D-850C-E95D8994DBDC}" type="datetimeFigureOut">
              <a:rPr lang="ru-RU" smtClean="0">
                <a:uFillTx/>
              </a:rPr>
              <a:pPr/>
              <a:t>31.03.2020</a:t>
            </a:fld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Нижний колонтитул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Номер слайда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1E40DCE0-A921-475C-9971-DBA3D253963F}" type="slidenum">
              <a:rPr lang="ru-RU" smtClean="0">
                <a:uFillTx/>
              </a:rPr>
              <a:pPr/>
              <a:t>‹#›</a:t>
            </a:fld>
            <a:endParaRPr lang="ru-RU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Masters/_rels/slideMaster1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slideLayouts/slideLayout2.xml" Type="http://schemas.openxmlformats.org/officeDocument/2006/relationships/slideLayout"></Relationship><Relationship Id="rId3" Target="../slideLayouts/slideLayout3.xml" Type="http://schemas.openxmlformats.org/officeDocument/2006/relationships/slideLayout"></Relationship><Relationship Id="rId4" Target="../slideLayouts/slideLayout4.xml" Type="http://schemas.openxmlformats.org/officeDocument/2006/relationships/slideLayout"></Relationship><Relationship Id="rId5" Target="../slideLayouts/slideLayout5.xml" Type="http://schemas.openxmlformats.org/officeDocument/2006/relationships/slideLayout"></Relationship><Relationship Id="rId6" Target="../slideLayouts/slideLayout6.xml" Type="http://schemas.openxmlformats.org/officeDocument/2006/relationships/slideLayout"></Relationship><Relationship Id="rId7" Target="../slideLayouts/slideLayout7.xml" Type="http://schemas.openxmlformats.org/officeDocument/2006/relationships/slideLayout"></Relationship><Relationship Id="rId8" Target="../slideLayouts/slideLayout8.xml" Type="http://schemas.openxmlformats.org/officeDocument/2006/relationships/slideLayout"></Relationship><Relationship Id="rId9" Target="../slideLayouts/slideLayout9.xml" Type="http://schemas.openxmlformats.org/officeDocument/2006/relationships/slideLayout"></Relationship><Relationship Id="rId10" Target="../slideLayouts/slideLayout10.xml" Type="http://schemas.openxmlformats.org/officeDocument/2006/relationships/slideLayout"></Relationship><Relationship Id="rId11" Target="../slideLayouts/slideLayout11.xml" Type="http://schemas.openxmlformats.org/officeDocument/2006/relationships/slideLayout"></Relationship><Relationship Id="rId12" Target="../slideLayouts/slideLayout12.xml" Type="http://schemas.openxmlformats.org/officeDocument/2006/relationships/slideLayout"></Relationship><Relationship Id="rId13" Target="../theme/theme1.xml" Type="http://schemas.openxmlformats.org/officeDocument/2006/relationships/theme"></Relationship></Relationships>
</file>

<file path=ppt/slideMasters/slideMaster1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Ref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x="1001">
        <a:schemeClr val="bg1"/>
      </p:bgRef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Заголовок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274638"/>
            <a:ext cx="8229600" cy="11430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45720" lIns="91440" rIns="91440" rtlCol="0" tIns="45720" vert="horz">
            <a:normAutofit/>
          </a:bodyPr>
          <a:lstStyle/>
          <a:p>
            <a:r>
              <a:rPr lang="ru-RU" smtClean="0">
                <a:uFillTx/>
              </a:rPr>
              <a:t>Образец заголовка</a:t>
            </a:r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Текст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1600200"/>
            <a:ext cx="8229600" cy="4525963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45720" lIns="91440" rIns="91440" rtlCol="0" tIns="45720" vert="horz">
            <a:normAutofit/>
          </a:bodyPr>
          <a:lstStyle/>
          <a:p>
            <a:pPr lvl="0"/>
            <a:r>
              <a:rPr lang="ru-RU" smtClean="0">
                <a:uFillTx/>
              </a:rPr>
              <a:t>Образец текста</a:t>
            </a:r>
          </a:p>
          <a:p>
            <a:pPr lvl="1"/>
            <a:r>
              <a:rPr lang="ru-RU" smtClean="0">
                <a:uFillTx/>
              </a:rPr>
              <a:t>Второй уровень</a:t>
            </a:r>
          </a:p>
          <a:p>
            <a:pPr lvl="2"/>
            <a:r>
              <a:rPr lang="ru-RU" smtClean="0">
                <a:uFillTx/>
              </a:rPr>
              <a:t>Третий уровень</a:t>
            </a:r>
          </a:p>
          <a:p>
            <a:pPr lvl="3"/>
            <a:r>
              <a:rPr lang="ru-RU" smtClean="0">
                <a:uFillTx/>
              </a:rPr>
              <a:t>Четвертый уровень</a:t>
            </a:r>
          </a:p>
          <a:p>
            <a:pPr lvl="4"/>
            <a:r>
              <a:rPr lang="ru-RU" smtClean="0">
                <a:uFillTx/>
              </a:rPr>
              <a:t>Пятый уровень</a:t>
            </a:r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Дата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6356350"/>
            <a:ext cx="2133600" cy="365125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9C65F2E8-9F45-454D-850C-E95D8994DBDC}" type="datetimeFigureOut">
              <a:rPr lang="ru-RU" smtClean="0">
                <a:uFillTx/>
              </a:rPr>
              <a:pPr/>
              <a:t>31.03.2020</a:t>
            </a:fld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Нижний колонтитул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3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24200" y="6356350"/>
            <a:ext cx="2895600" cy="365125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ru-RU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Номер слайда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4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553200" y="6356350"/>
            <a:ext cx="2133600" cy="365125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1E40DCE0-A921-475C-9971-DBA3D253963F}" type="slidenum">
              <a:rPr lang="ru-RU" smtClean="0">
                <a:uFillTx/>
              </a:rPr>
              <a:pPr/>
              <a:t>‹#›</a:t>
            </a:fld>
            <a:endParaRPr lang="ru-RU">
              <a:uFillTx/>
            </a:endParaRPr>
          </a:p>
        </p:txBody>
      </p:sp>
    </p:spTree>
  </p:cSld>
  <p:clrMap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accent1="accent1" accent2="accent2" accent3="accent3" accent4="accent4" accent5="accent5" accent6="accent6" bg1="lt1" bg2="lt2" folHlink="folHlink" hlink="hlink" tx1="dk1" tx2="dk2"/>
  <p:sldLayoutIdLst>
    <p:sldLayoutId r:id="rId1" id="2147483661"/>
    <p:sldLayoutId r:id="rId2" id="2147483662"/>
    <p:sldLayoutId r:id="rId3" id="2147483663"/>
    <p:sldLayoutId r:id="rId4" id="2147483664"/>
    <p:sldLayoutId r:id="rId5" id="2147483665"/>
    <p:sldLayoutId r:id="rId6" id="2147483666"/>
    <p:sldLayoutId r:id="rId7" id="2147483667"/>
    <p:sldLayoutId r:id="rId8" id="2147483668"/>
    <p:sldLayoutId r:id="rId9" id="2147483669"/>
    <p:sldLayoutId r:id="rId10" id="2147483670"/>
    <p:sldLayoutId r:id="rId11" id="2147483671"/>
    <p:sldLayoutId r:id="rId12" id="2147483672"/>
  </p:sldLayoutIdLst>
  <p:txStyles>
    <p:title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<a:lvl1pPr algn="ctr" defTabSz="914400" eaLnBrk="1" hangingPunct="1" latinLnBrk="0" rtl="0">
        <a:spcBef>
          <a:spcPct val="0"/>
        </a:spcBef>
        <a:buNone/>
        <a:defRPr kern="1200" sz="440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<a:lvl1pPr algn="l" defTabSz="914400" eaLnBrk="1" hangingPunct="1" indent="-342900" latinLnBrk="0" marL="342900" rtl="0">
        <a:spcBef>
          <a:spcPct val="20000"/>
        </a:spcBef>
        <a:buFont charset="0" pitchFamily="34" typeface="Arial"/>
        <a:buChar char="•"/>
        <a:defRPr kern="1200"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indent="-285750" latinLnBrk="0" marL="742950" rtl="0">
        <a:spcBef>
          <a:spcPct val="20000"/>
        </a:spcBef>
        <a:buFont charset="0" pitchFamily="34" typeface="Arial"/>
        <a:buChar char="–"/>
        <a:defRPr kern="1200" sz="2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spcBef>
          <a:spcPct val="20000"/>
        </a:spcBef>
        <a:buFont charset="0" pitchFamily="34" typeface="Arial"/>
        <a:buChar char="•"/>
        <a:defRPr kern="1200" sz="24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spcBef>
          <a:spcPct val="20000"/>
        </a:spcBef>
        <a:buFont charset="0" pitchFamily="34" typeface="Arial"/>
        <a:buChar char="–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spcBef>
          <a:spcPct val="20000"/>
        </a:spcBef>
        <a:buFont charset="0" pitchFamily="34" typeface="Arial"/>
        <a:buChar char="»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<a:defPPr>
        <a:defRPr lang="ru-RU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s/_rels/slide1.xml.rels><?xml version="1.0" standalone="yes" ?><Relationships xmlns="http://schemas.openxmlformats.org/package/2006/relationships"><Relationship Id="rId1" Target="../slideLayouts/slideLayout12.xml" Type="http://schemas.openxmlformats.org/officeDocument/2006/relationships/slideLayout"></Relationship><Relationship Id="rId2" Target="../media/image1.png" Type="http://schemas.openxmlformats.org/officeDocument/2006/relationships/image"></Relationship></Relationships>
</file>

<file path=ppt/slides/_rels/slide10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8.png" Type="http://schemas.openxmlformats.org/officeDocument/2006/relationships/image"></Relationship></Relationships>
</file>

<file path=ppt/slides/_rels/slide11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9.png" Type="http://schemas.openxmlformats.org/officeDocument/2006/relationships/image"></Relationship></Relationships>
</file>

<file path=ppt/slides/_rels/slide12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0.png" Type="http://schemas.openxmlformats.org/officeDocument/2006/relationships/image"></Relationship></Relationships>
</file>

<file path=ppt/slides/_rels/slide13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1.png" Type="http://schemas.openxmlformats.org/officeDocument/2006/relationships/image"></Relationship></Relationships>
</file>

<file path=ppt/slides/_rels/slide1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/Relationships>
</file>

<file path=ppt/slides/_rels/slide15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3.png" Type="http://schemas.openxmlformats.org/officeDocument/2006/relationships/image"></Relationship></Relationships>
</file>

<file path=ppt/slides/_rels/slide16.xml.rels><?xml version="1.0" standalone="yes" ?><Relationships xmlns="http://schemas.openxmlformats.org/package/2006/relationships"><Relationship Id="rId1" Target="../slideLayouts/slideLayout6.xml" Type="http://schemas.openxmlformats.org/officeDocument/2006/relationships/slideLayout"></Relationship><Relationship Id="rId2" Target="../media/image14.png" Type="http://schemas.openxmlformats.org/officeDocument/2006/relationships/image"></Relationship></Relationships>
</file>

<file path=ppt/slides/_rels/slide17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5.png" Type="http://schemas.openxmlformats.org/officeDocument/2006/relationships/image"></Relationship></Relationships>
</file>

<file path=ppt/slides/_rels/slide18.xml.rels><?xml version="1.0" standalone="yes" ?><Relationships xmlns="http://schemas.openxmlformats.org/package/2006/relationships"><Relationship Id="rId1" Target="../slideLayouts/slideLayout6.xml" Type="http://schemas.openxmlformats.org/officeDocument/2006/relationships/slideLayout"></Relationship><Relationship Id="rId2" Target="../media/image16.png" Type="http://schemas.openxmlformats.org/officeDocument/2006/relationships/image"></Relationship></Relationships>
</file>

<file path=ppt/slides/_rels/slide19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7.png" Type="http://schemas.openxmlformats.org/officeDocument/2006/relationships/image"></Relationship></Relationships>
</file>

<file path=ppt/slides/_rels/slide2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2.png" Type="http://schemas.openxmlformats.org/officeDocument/2006/relationships/image"></Relationship></Relationships>
</file>

<file path=ppt/slides/_rels/slide20.xml.rels><?xml version="1.0" standalone="yes" ?><Relationships xmlns="http://schemas.openxmlformats.org/package/2006/relationships"><Relationship Id="rId1" Target="../slideLayouts/slideLayout6.xml" Type="http://schemas.openxmlformats.org/officeDocument/2006/relationships/slideLayout"></Relationship></Relationships>
</file>

<file path=ppt/slides/_rels/slide21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/Relationships>
</file>

<file path=ppt/slides/_rels/slide22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8.png" Type="http://schemas.openxmlformats.org/officeDocument/2006/relationships/image"></Relationship></Relationships>
</file>

<file path=ppt/slides/_rels/slide23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9.png" Type="http://schemas.openxmlformats.org/officeDocument/2006/relationships/image"></Relationship></Relationships>
</file>

<file path=ppt/slides/_rels/slide2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0.png" Type="http://schemas.openxmlformats.org/officeDocument/2006/relationships/image"></Relationship></Relationships>
</file>

<file path=ppt/slides/_rels/slide25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1.png" Type="http://schemas.openxmlformats.org/officeDocument/2006/relationships/image"></Relationship></Relationships>
</file>

<file path=ppt/slides/_rels/slide26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2.png" Type="http://schemas.openxmlformats.org/officeDocument/2006/relationships/image"></Relationship></Relationships>
</file>

<file path=ppt/slides/_rels/slide27.xml.rels><?xml version="1.0" standalone="yes" ?><Relationships xmlns="http://schemas.openxmlformats.org/package/2006/relationships"><Relationship Id="rId1" Target="../slideLayouts/slideLayout6.xml" Type="http://schemas.openxmlformats.org/officeDocument/2006/relationships/slideLayout"></Relationship><Relationship Id="rId2" Target="../media/image23.png" Type="http://schemas.openxmlformats.org/officeDocument/2006/relationships/image"></Relationship></Relationships>
</file>

<file path=ppt/slides/_rels/slide28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4.png" Type="http://schemas.openxmlformats.org/officeDocument/2006/relationships/image"></Relationship></Relationships>
</file>

<file path=ppt/slides/_rels/slide29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25.png" Type="http://schemas.openxmlformats.org/officeDocument/2006/relationships/image"></Relationship></Relationships>
</file>

<file path=ppt/slides/_rels/slide3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/Relationships>
</file>

<file path=ppt/slides/_rels/slide30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6.png" Type="http://schemas.openxmlformats.org/officeDocument/2006/relationships/image"></Relationship></Relationships>
</file>

<file path=ppt/slides/_rels/slide31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/Relationships>
</file>

<file path=ppt/slides/_rels/slide32.xml.rels><?xml version="1.0" standalone="yes" ?><Relationships xmlns="http://schemas.openxmlformats.org/package/2006/relationships"><Relationship Id="rId1" Target="../slideLayouts/slideLayout6.xml" Type="http://schemas.openxmlformats.org/officeDocument/2006/relationships/slideLayout"></Relationship><Relationship Id="rId2" Target="../media/image27.png" Type="http://schemas.openxmlformats.org/officeDocument/2006/relationships/image"></Relationship></Relationships>
</file>

<file path=ppt/slides/_rels/slide33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28.png" Type="http://schemas.openxmlformats.org/officeDocument/2006/relationships/image"></Relationship></Relationships>
</file>

<file path=ppt/slides/_rels/slide34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29.png" Type="http://schemas.openxmlformats.org/officeDocument/2006/relationships/image"></Relationship></Relationships>
</file>

<file path=ppt/slides/_rels/slide35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30.png" Type="http://schemas.openxmlformats.org/officeDocument/2006/relationships/image"></Relationship></Relationships>
</file>

<file path=ppt/slides/_rels/slide36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31.png" Type="http://schemas.openxmlformats.org/officeDocument/2006/relationships/image"></Relationship></Relationships>
</file>

<file path=ppt/slides/_rels/slide37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8.png" Type="http://schemas.openxmlformats.org/officeDocument/2006/relationships/image"></Relationship><Relationship Id="rId3" Target="../media/image29.png" Type="http://schemas.openxmlformats.org/officeDocument/2006/relationships/image"></Relationship><Relationship Id="rId4" Target="../media/image30.png" Type="http://schemas.openxmlformats.org/officeDocument/2006/relationships/image"></Relationship><Relationship Id="rId5" Target="../media/image31.png" Type="http://schemas.openxmlformats.org/officeDocument/2006/relationships/image"></Relationship></Relationships>
</file>

<file path=ppt/slides/_rels/slide38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32.png" Type="http://schemas.openxmlformats.org/officeDocument/2006/relationships/image"></Relationship></Relationships>
</file>

<file path=ppt/slides/_rels/slide39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33.png" Type="http://schemas.openxmlformats.org/officeDocument/2006/relationships/image"></Relationship></Relationships>
</file>

<file path=ppt/slides/_rels/slide4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/Relationships>
</file>

<file path=ppt/slides/_rels/slide40.xml.rels><?xml version="1.0" standalone="yes" ?><Relationships xmlns="http://schemas.openxmlformats.org/package/2006/relationships"><Relationship Id="rId1" Target="../slideLayouts/slideLayout6.xml" Type="http://schemas.openxmlformats.org/officeDocument/2006/relationships/slideLayout"></Relationship><Relationship Id="rId2" Target="../media/image34.png" Type="http://schemas.openxmlformats.org/officeDocument/2006/relationships/image"></Relationship></Relationships>
</file>

<file path=ppt/slides/_rels/slide41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35.png" Type="http://schemas.openxmlformats.org/officeDocument/2006/relationships/image"></Relationship></Relationships>
</file>

<file path=ppt/slides/_rels/slide42.xml.rels><?xml version="1.0" standalone="yes" ?><Relationships xmlns="http://schemas.openxmlformats.org/package/2006/relationships"><Relationship Id="rId1" Target="../slideLayouts/slideLayout6.xml" Type="http://schemas.openxmlformats.org/officeDocument/2006/relationships/slideLayout"></Relationship><Relationship Id="rId2" Target="../media/image36.png" Type="http://schemas.openxmlformats.org/officeDocument/2006/relationships/image"></Relationship></Relationships>
</file>

<file path=ppt/slides/_rels/slide43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37.png" Type="http://schemas.openxmlformats.org/officeDocument/2006/relationships/image"></Relationship></Relationships>
</file>

<file path=ppt/slides/_rels/slide4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38.png" Type="http://schemas.openxmlformats.org/officeDocument/2006/relationships/image"></Relationship></Relationships>
</file>

<file path=ppt/slides/_rels/slide45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39.png" Type="http://schemas.openxmlformats.org/officeDocument/2006/relationships/image"></Relationship><Relationship Id="rId3" Target="../media/image40.png" Type="http://schemas.openxmlformats.org/officeDocument/2006/relationships/image"></Relationship></Relationships>
</file>

<file path=ppt/slides/_rels/slide46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41.png" Type="http://schemas.openxmlformats.org/officeDocument/2006/relationships/image"></Relationship></Relationships>
</file>

<file path=ppt/slides/_rels/slide47.xml.rels><?xml version="1.0" standalone="yes" ?><Relationships xmlns="http://schemas.openxmlformats.org/package/2006/relationships"><Relationship Id="rId1" Target="../slideLayouts/slideLayout6.xml" Type="http://schemas.openxmlformats.org/officeDocument/2006/relationships/slideLayout"></Relationship><Relationship Id="rId2" Target="../media/image42.png" Type="http://schemas.openxmlformats.org/officeDocument/2006/relationships/image"></Relationship></Relationships>
</file>

<file path=ppt/slides/_rels/slide48.xml.rels><?xml version="1.0" standalone="yes" ?><Relationships xmlns="http://schemas.openxmlformats.org/package/2006/relationships"><Relationship Id="rId1" Target="../slideLayouts/slideLayout8.xml" Type="http://schemas.openxmlformats.org/officeDocument/2006/relationships/slideLayout"></Relationship><Relationship Id="rId2" Target="../media/image43.png" Type="http://schemas.openxmlformats.org/officeDocument/2006/relationships/image"></Relationship></Relationships>
</file>

<file path=ppt/slides/_rels/slide49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/Relationships>
</file>

<file path=ppt/slides/_rels/slide5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3.png" Type="http://schemas.openxmlformats.org/officeDocument/2006/relationships/image"></Relationship></Relationships>
</file>

<file path=ppt/slides/_rels/slide50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/Relationships>
</file>

<file path=ppt/slides/_rels/slide6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4.png" Type="http://schemas.openxmlformats.org/officeDocument/2006/relationships/image"></Relationship></Relationships>
</file>

<file path=ppt/slides/_rels/slide7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5.png" Type="http://schemas.openxmlformats.org/officeDocument/2006/relationships/image"></Relationship></Relationships>
</file>

<file path=ppt/slides/_rels/slide8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6.png" Type="http://schemas.openxmlformats.org/officeDocument/2006/relationships/image"></Relationship></Relationships>
</file>

<file path=ppt/slides/_rels/slide9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7.png" Type="http://schemas.openxmlformats.org/officeDocument/2006/relationships/image"></Relationship></Relationships>
</file>

<file path=ppt/slides/slide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5" name="Group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-2420477" y="165708"/>
            <a:ext cx="2343613" cy="6836138"/>
            <a:chOff x="0" y="0"/>
            <a:chExt cx="2343611" cy="6836137"/>
          </a:xfrm>
        </p:grpSpPr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3" name="Rectangle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0" y="-1"/>
              <a:ext cx="2343607" cy="6836138"/>
            </a:xfrm>
            <a:prstGeom prst="rect">
              <a:avLst/>
            </a:prstGeom>
            <a:solidFill>
              <a:srgbClr val="1F497D"/>
            </a:solidFill>
            <a:ln cap="flat" w="12700">
              <a:noFill/>
              <a:miter lim="400000"/>
            </a:ln>
            <a:effectLst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bIns="45718" lIns="45718" numCol="1" rIns="45718" tIns="45718" wrap="square">
              <a:noAutofit/>
            </a:bodyPr>
            <a:lstStyle/>
            <a:p>
              <a:pPr algn="ctr">
                <a:defRPr b="1" sz="1800">
                  <a:solidFill>
                    <a:srgbClr val="FFFFFF"/>
                  </a:solidFill>
                  <a:uFillTx/>
                  <a:latin typeface="Georgia"/>
                  <a:ea typeface="Georgia"/>
                  <a:cs typeface="Georgia"/>
                  <a:sym typeface="Georgia"/>
                </a:defRPr>
              </a:pPr>
              <a:endParaRPr>
                <a:uFillTx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4" name="Al-Farabi Kazakh National University…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-1" y="2716996"/>
              <a:ext cx="2343613" cy="1402149"/>
            </a:xfrm>
            <a:prstGeom prst="rect">
              <a:avLst/>
            </a:prstGeom>
            <a:noFill/>
            <a:ln cap="flat" w="12700">
              <a:noFill/>
              <a:miter lim="400000"/>
            </a:ln>
            <a:effectLst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bIns="34324" lIns="34324" numCol="1" rIns="34324" tIns="34324" wrap="square">
              <a:spAutoFit/>
            </a:bodyPr>
            <a:lstStyle/>
            <a:p>
              <a:pPr algn="ctr">
                <a:defRPr b="1" sz="1800">
                  <a:solidFill>
                    <a:srgbClr val="FFFFFF"/>
                  </a:solidFill>
                  <a:uFillTx/>
                  <a:latin typeface="Georgia"/>
                  <a:ea typeface="Georgia"/>
                  <a:cs typeface="Georgia"/>
                  <a:sym typeface="Georgia"/>
                </a:defRPr>
              </a:pPr>
              <a:r>
                <a:rPr>
                  <a:uFillTx/>
                </a:rPr>
                <a:t>Al-Farabi Kazakh National University</a:t>
              </a:r>
            </a:p>
            <a:p>
              <a:pPr algn="ctr">
                <a:defRPr b="1" sz="1800">
                  <a:solidFill>
                    <a:srgbClr val="FFFFFF"/>
                  </a:solidFill>
                  <a:uFillTx/>
                  <a:latin typeface="Georgia"/>
                  <a:ea typeface="Georgia"/>
                  <a:cs typeface="Georgia"/>
                  <a:sym typeface="Georgia"/>
                </a:defRPr>
              </a:pPr>
              <a:r>
                <a:rPr>
                  <a:uFillTx/>
                </a:rPr>
                <a:t>Higher School of Medicine</a:t>
              </a:r>
            </a:p>
          </p:txBody>
        </p:sp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6" name="Line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-5" y="2456435"/>
            <a:ext cx="9153547" cy="1"/>
          </a:xfrm>
          <a:prstGeom prst="line">
            <a:avLst/>
          </a:prstGeom>
          <a:ln w="3175">
            <a:solidFill>
              <a:srgbClr val="B7B7B7">
                <a:alpha val="50000"/>
              </a:srgbClr>
            </a:solidFill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45718" lIns="45718" rIns="45718" tIns="45718"/>
          <a:lstStyle/>
          <a:p>
            <a:endParaRPr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7" name="The Muscular System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600267" y="729089"/>
            <a:ext cx="4074722" cy="1354217"/>
          </a:xfrm>
          <a:prstGeom prst="rect">
            <a:avLst/>
          </a:prstGeom>
          <a:ln w="12700">
            <a:miter lim="4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0" lIns="0" rIns="0" tIns="0">
            <a:spAutoFit/>
          </a:bodyPr>
          <a:lstStyle>
            <a:lvl1pPr algn="ctr">
              <a:defRPr sz="4400">
                <a:solidFill>
                  <a:srgbClr val="00206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dirty="0" lang="en-US">
                <a:uFillTx/>
              </a:rPr>
              <a:t>The NERVOUS SYSTEM</a:t>
            </a:r>
            <a:endParaRPr dirty="0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image1.png" id="48" name="image1.png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3102" y="1215423"/>
            <a:ext cx="1227553" cy="1069889"/>
          </a:xfrm>
          <a:prstGeom prst="rect">
            <a:avLst/>
          </a:prstGeom>
          <a:ln w="12700">
            <a:miter lim="400000"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 spd="med"/>
  <p:timing>
    <p:tnLst>
      <p:par>
        <p:cTn dur="indefinite" fill="hold" id="1" nodeType="tmRoot" restart="never">
          <p:childTnLst>
            <p:seq concurrent="1" nextAc="seek" prevAc="none">
              <p:cTn dur="indefinite" fill="hold" id="2" nodeType="mainSeq">
                <p:childTnLst>
                  <p:par>
                    <p:cTn fill="hold" id="3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afterEffect" presetClass="entr" presetID="22" presetSubtype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fill="hold" id="6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7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9" nodeType="afterEffect" presetClass="entr" presetID="9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fill="hold" id="1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dur="300" id="11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0" animBg="1" grpId="0" spid="45"/>
      <p:bldP advAuto="0" animBg="1" grpId="0" spid="47"/>
    </p:bldLst>
  </p:timing>
</p:sld>
</file>

<file path=ppt/slides/slide1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Заголовок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ru-RU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26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 noGrp="1"/>
          </p:cNvPicPr>
          <p:nvPr>
            <p:ph idx="1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57158" y="214290"/>
            <a:ext cx="8429684" cy="635798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5058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39552" y="476672"/>
            <a:ext cx="8136904" cy="5832648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4274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39552" y="116632"/>
            <a:ext cx="8136904" cy="6552728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5298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51520" y="188640"/>
            <a:ext cx="8712968" cy="6552728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8914" name="Rectangle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45720" compatLnSpc="1" lIns="91440" numCol="1" rIns="91440" tIns="45720" vert="horz" wrap="none">
            <a:prstTxWarp prst="textNoShape">
              <a:avLst/>
            </a:prstTxWarp>
            <a:spAutoFit/>
          </a:bodyPr>
          <a:lstStyle/>
          <a:p>
            <a:endParaRPr lang="ru-RU">
              <a:uFillTx/>
            </a:endParaRPr>
          </a:p>
        </p:txBody>
      </p:sp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8913" name="Object 1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graphicFrameLocks noChangeAspect="1"/>
          </p:cNvGraphicFramePr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0" y="0"/>
          <a:ext cx="9144000" cy="6858000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presentationml/2006/ole"/>
        </a:graphic>
      </p:graphicFrame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7106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51520" y="260648"/>
            <a:ext cx="8640960" cy="6336704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Заголовок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/>
          </a:bodyPr>
          <a:lstStyle/>
          <a:p>
            <a:r>
              <a:rPr b="1" dirty="0" lang="en-US" smtClean="0" sz="6600">
                <a:solidFill>
                  <a:srgbClr val="FF0000"/>
                </a:solidFill>
                <a:uFillTx/>
                <a:latin charset="0" pitchFamily="18" typeface="Times New Roman"/>
                <a:cs charset="0" pitchFamily="18" typeface="Times New Roman"/>
              </a:rPr>
              <a:t>NISSL BODIES</a:t>
            </a:r>
            <a:endParaRPr b="1" dirty="0" lang="ru-RU" sz="6600">
              <a:solidFill>
                <a:srgbClr val="FF0000"/>
              </a:solidFill>
              <a:uFillTx/>
              <a:latin charset="0" pitchFamily="18" typeface="Times New Roman"/>
              <a:cs charset="0" pitchFamily="18" typeface="Times New Roman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Picture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14282" y="1500174"/>
            <a:ext cx="8715436" cy="511970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5234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83568" y="692696"/>
            <a:ext cx="7776864" cy="554461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Заголовок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214290"/>
            <a:ext cx="8229600" cy="928694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 fontScale="90000"/>
          </a:bodyPr>
          <a:lstStyle/>
          <a:p>
            <a:r>
              <a:rPr b="1" dirty="0" lang="en-US" smtClean="0" sz="6000">
                <a:solidFill>
                  <a:srgbClr val="FF0000"/>
                </a:solidFill>
                <a:uFillTx/>
                <a:latin charset="0" pitchFamily="18" typeface="Times New Roman"/>
                <a:cs charset="0" pitchFamily="18" typeface="Times New Roman"/>
              </a:rPr>
              <a:t>NEUROFILAMENTS</a:t>
            </a:r>
            <a:endParaRPr b="1" dirty="0" lang="ru-RU" sz="6000">
              <a:solidFill>
                <a:srgbClr val="FF0000"/>
              </a:solidFill>
              <a:uFillTx/>
              <a:latin charset="0" pitchFamily="18" typeface="Times New Roman"/>
              <a:cs charset="0" pitchFamily="18" typeface="Times New Roman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Picture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28596" y="1357298"/>
            <a:ext cx="8358245" cy="5429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9330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39552" y="836712"/>
            <a:ext cx="8136903" cy="554461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Заголовок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ru-RU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242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 noGrp="1"/>
          </p:cNvPicPr>
          <p:nvPr>
            <p:ph idx="1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14282" y="142852"/>
            <a:ext cx="8715436" cy="650085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Заголовок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5536" y="908720"/>
            <a:ext cx="8496944" cy="4464496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Autofit/>
          </a:bodyPr>
          <a:lstStyle/>
          <a:p>
            <a:r>
              <a:rPr b="1" dirty="0" lang="en-US" smtClean="0" sz="9600">
                <a:solidFill>
                  <a:srgbClr val="FF0000"/>
                </a:solidFill>
                <a:uFillTx/>
                <a:latin charset="0" pitchFamily="18" typeface="Times New Roman"/>
                <a:cs charset="0" pitchFamily="18" typeface="Times New Roman"/>
              </a:rPr>
              <a:t>Supporting cells -</a:t>
            </a:r>
            <a:br>
              <a:rPr b="1" dirty="0" lang="en-US" smtClean="0" sz="9600">
                <a:solidFill>
                  <a:srgbClr val="FF0000"/>
                </a:solidFill>
                <a:uFillTx/>
                <a:latin charset="0" pitchFamily="18" typeface="Times New Roman"/>
                <a:cs charset="0" pitchFamily="18" typeface="Times New Roman"/>
              </a:rPr>
            </a:br>
            <a:r>
              <a:rPr b="1" dirty="0" lang="en-US" smtClean="0" sz="9600">
                <a:solidFill>
                  <a:srgbClr val="FF0000"/>
                </a:solidFill>
                <a:uFillTx/>
                <a:latin charset="0" pitchFamily="18" typeface="Times New Roman"/>
                <a:cs charset="0" pitchFamily="18" typeface="Times New Roman"/>
              </a:rPr>
              <a:t>NEUROGLIA</a:t>
            </a:r>
            <a:endParaRPr b="1" dirty="0" lang="ru-RU" sz="9600">
              <a:solidFill>
                <a:srgbClr val="FF0000"/>
              </a:solidFill>
              <a:uFillTx/>
              <a:latin charset="0" pitchFamily="18" typeface="Times New Roman"/>
              <a:cs charset="0" pitchFamily="18" typeface="Times New Roman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Заголовок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ctr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571480"/>
            <a:ext cx="7772400" cy="78581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Autofit/>
          </a:bodyPr>
          <a:lstStyle/>
          <a:p>
            <a:r>
              <a:rPr b="1" dirty="0" lang="en-US" sz="6000">
                <a:solidFill>
                  <a:srgbClr val="FF0000"/>
                </a:solidFill>
                <a:uFillTx/>
                <a:latin charset="0" pitchFamily="18" typeface="Times New Roman"/>
                <a:cs charset="0" pitchFamily="18" typeface="Times New Roman"/>
              </a:rPr>
              <a:t>NEUROGLIA</a:t>
            </a:r>
            <a:r>
              <a:rPr b="1" dirty="0" lang="kk-KZ" smtClean="0" sz="6000">
                <a:solidFill>
                  <a:srgbClr val="FF0000"/>
                </a:solidFill>
                <a:uFillTx/>
                <a:latin charset="0" pitchFamily="18" typeface="Times New Roman"/>
                <a:cs charset="0" pitchFamily="18" typeface="Times New Roman"/>
              </a:rPr>
              <a:t>:</a:t>
            </a:r>
            <a:r>
              <a:rPr dirty="0" lang="kk-KZ" smtClean="0" sz="6000">
                <a:uFillTx/>
              </a:rPr>
              <a:t> </a:t>
            </a:r>
            <a:br>
              <a:rPr dirty="0" lang="kk-KZ" smtClean="0" sz="6000">
                <a:uFillTx/>
              </a:rPr>
            </a:br>
            <a:endParaRPr dirty="0" lang="ru-RU" sz="6000">
              <a:uFillTx/>
              <a:latin charset="0" pitchFamily="18" typeface="Times New Roman"/>
              <a:cs charset="0" pitchFamily="18" typeface="Times New Roman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Подзаголовок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sub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57158" y="1500174"/>
            <a:ext cx="8429684" cy="5143536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/>
          </a:bodyPr>
          <a:lstStyle/>
          <a:p>
            <a:pPr algn="l"/>
            <a:r>
              <a:rPr b="1" dirty="0" lang="kk-KZ" smtClean="0" sz="5400">
                <a:solidFill>
                  <a:srgbClr val="0000FF"/>
                </a:solidFill>
                <a:uFillTx/>
                <a:latin charset="0" pitchFamily="18" typeface="Times New Roman"/>
                <a:cs charset="0" pitchFamily="18" typeface="Times New Roman"/>
              </a:rPr>
              <a:t> </a:t>
            </a:r>
            <a:r>
              <a:rPr b="1" dirty="0" lang="kk-KZ" smtClean="0" sz="5400">
                <a:solidFill>
                  <a:srgbClr val="FF0000"/>
                </a:solidFill>
                <a:uFillTx/>
                <a:latin charset="0" pitchFamily="18" typeface="Times New Roman"/>
                <a:cs charset="0" pitchFamily="18" typeface="Times New Roman"/>
              </a:rPr>
              <a:t>1. </a:t>
            </a:r>
            <a:r>
              <a:rPr b="1" dirty="0" lang="en-US" smtClean="0" sz="5400">
                <a:solidFill>
                  <a:srgbClr val="FF0000"/>
                </a:solidFill>
                <a:uFillTx/>
                <a:latin charset="0" pitchFamily="18" typeface="Times New Roman"/>
                <a:cs charset="0" pitchFamily="18" typeface="Times New Roman"/>
              </a:rPr>
              <a:t>MACROGLIA</a:t>
            </a:r>
            <a:endParaRPr b="1" dirty="0" lang="kk-KZ" smtClean="0" sz="5400">
              <a:solidFill>
                <a:srgbClr val="FF0000"/>
              </a:solidFill>
              <a:uFillTx/>
              <a:latin charset="0" pitchFamily="18" typeface="Times New Roman"/>
              <a:cs charset="0" pitchFamily="18" typeface="Times New Roman"/>
            </a:endParaRPr>
          </a:p>
          <a:p>
            <a:pPr algn="l">
              <a:buFontTx/>
              <a:buChar char="-"/>
            </a:pPr>
            <a:r>
              <a:rPr b="1" dirty="0" lang="kk-KZ" smtClean="0" sz="5400">
                <a:solidFill>
                  <a:srgbClr val="0000FF"/>
                </a:solidFill>
                <a:uFillTx/>
                <a:latin charset="0" pitchFamily="18" typeface="Times New Roman"/>
                <a:cs charset="0" pitchFamily="18" typeface="Times New Roman"/>
              </a:rPr>
              <a:t> </a:t>
            </a:r>
            <a:r>
              <a:rPr b="1" dirty="0" lang="en-US" smtClean="0" sz="5400">
                <a:solidFill>
                  <a:srgbClr val="0000FF"/>
                </a:solidFill>
                <a:uFillTx/>
                <a:latin charset="0" pitchFamily="18" typeface="Times New Roman"/>
                <a:cs charset="0" pitchFamily="18" typeface="Times New Roman"/>
              </a:rPr>
              <a:t>astrocytes</a:t>
            </a:r>
            <a:endParaRPr b="1" dirty="0" lang="kk-KZ" smtClean="0" sz="5400">
              <a:solidFill>
                <a:srgbClr val="0000FF"/>
              </a:solidFill>
              <a:uFillTx/>
              <a:latin charset="0" pitchFamily="18" typeface="Times New Roman"/>
              <a:cs charset="0" pitchFamily="18" typeface="Times New Roman"/>
            </a:endParaRPr>
          </a:p>
          <a:p>
            <a:pPr algn="l">
              <a:buFontTx/>
              <a:buChar char="-"/>
            </a:pPr>
            <a:r>
              <a:rPr b="1" dirty="0" lang="kk-KZ" smtClean="0" sz="5400">
                <a:solidFill>
                  <a:srgbClr val="0000FF"/>
                </a:solidFill>
                <a:uFillTx/>
                <a:latin charset="0" pitchFamily="18" typeface="Times New Roman"/>
                <a:cs charset="0" pitchFamily="18" typeface="Times New Roman"/>
              </a:rPr>
              <a:t> </a:t>
            </a:r>
            <a:r>
              <a:rPr b="1" dirty="0" lang="en-US" smtClean="0" sz="5400">
                <a:solidFill>
                  <a:srgbClr val="0000FF"/>
                </a:solidFill>
                <a:uFillTx/>
                <a:latin charset="0" pitchFamily="18" typeface="Times New Roman"/>
                <a:cs charset="0" pitchFamily="18" typeface="Times New Roman"/>
              </a:rPr>
              <a:t>oligodendrocytes</a:t>
            </a:r>
            <a:endParaRPr b="1" dirty="0" lang="kk-KZ" smtClean="0" sz="5400">
              <a:solidFill>
                <a:srgbClr val="0000FF"/>
              </a:solidFill>
              <a:uFillTx/>
              <a:latin charset="0" pitchFamily="18" typeface="Times New Roman"/>
              <a:cs charset="0" pitchFamily="18" typeface="Times New Roman"/>
            </a:endParaRPr>
          </a:p>
          <a:p>
            <a:pPr algn="l">
              <a:buFontTx/>
              <a:buChar char="-"/>
            </a:pPr>
            <a:r>
              <a:rPr b="1" dirty="0" lang="kk-KZ" smtClean="0" sz="5400">
                <a:solidFill>
                  <a:srgbClr val="0000FF"/>
                </a:solidFill>
                <a:uFillTx/>
                <a:latin charset="0" pitchFamily="18" typeface="Times New Roman"/>
                <a:cs charset="0" pitchFamily="18" typeface="Times New Roman"/>
              </a:rPr>
              <a:t> </a:t>
            </a:r>
            <a:r>
              <a:rPr b="1" dirty="0" lang="en-US" smtClean="0" sz="5400">
                <a:solidFill>
                  <a:srgbClr val="0000FF"/>
                </a:solidFill>
                <a:uFillTx/>
                <a:latin charset="0" pitchFamily="18" typeface="Times New Roman"/>
                <a:cs charset="0" pitchFamily="18" typeface="Times New Roman"/>
              </a:rPr>
              <a:t>ependymal cells</a:t>
            </a:r>
            <a:endParaRPr b="1" dirty="0" lang="kk-KZ" smtClean="0" sz="5400">
              <a:solidFill>
                <a:srgbClr val="0000FF"/>
              </a:solidFill>
              <a:uFillTx/>
              <a:latin charset="0" pitchFamily="18" typeface="Times New Roman"/>
              <a:cs charset="0" pitchFamily="18" typeface="Times New Roman"/>
            </a:endParaRPr>
          </a:p>
          <a:p>
            <a:pPr algn="l"/>
            <a:r>
              <a:rPr b="1" dirty="0" lang="kk-KZ" smtClean="0" sz="6000">
                <a:solidFill>
                  <a:srgbClr val="FF0000"/>
                </a:solidFill>
                <a:uFillTx/>
                <a:latin charset="0" pitchFamily="18" typeface="Times New Roman"/>
                <a:cs charset="0" pitchFamily="18" typeface="Times New Roman"/>
              </a:rPr>
              <a:t>2. </a:t>
            </a:r>
            <a:r>
              <a:rPr b="1" dirty="0" lang="kk-KZ" smtClean="0" sz="5400">
                <a:solidFill>
                  <a:srgbClr val="FF0000"/>
                </a:solidFill>
                <a:uFillTx/>
                <a:latin charset="0" pitchFamily="18" typeface="Times New Roman"/>
                <a:cs charset="0" pitchFamily="18" typeface="Times New Roman"/>
              </a:rPr>
              <a:t> </a:t>
            </a:r>
            <a:r>
              <a:rPr b="1" dirty="0" lang="en-US" smtClean="0" sz="5400">
                <a:solidFill>
                  <a:srgbClr val="FF0000"/>
                </a:solidFill>
                <a:uFillTx/>
                <a:latin charset="0" pitchFamily="18" typeface="Times New Roman"/>
                <a:cs charset="0" pitchFamily="18" typeface="Times New Roman"/>
              </a:rPr>
              <a:t>MICROGLIA</a:t>
            </a:r>
            <a:endParaRPr b="1" dirty="0" lang="ru-RU" sz="5400">
              <a:solidFill>
                <a:srgbClr val="FF0000"/>
              </a:solidFill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6322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51520" y="188640"/>
            <a:ext cx="8712968" cy="6552728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7346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51520" y="188640"/>
            <a:ext cx="8640960" cy="6408712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8370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51520" y="188640"/>
            <a:ext cx="8640960" cy="6480720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9394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51520" y="260648"/>
            <a:ext cx="8712968" cy="6408712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0418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79512" y="260648"/>
            <a:ext cx="8784976" cy="6408712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Заголовок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ru-RU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14282" y="214290"/>
            <a:ext cx="8786874" cy="635798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6082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67544" y="404664"/>
            <a:ext cx="8280920" cy="5976664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Заголовок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ru-RU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50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 noGrp="1"/>
          </p:cNvPicPr>
          <p:nvPr>
            <p:ph idx="1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142852"/>
            <a:ext cx="9144000" cy="650085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Заголовок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ctr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512" y="764704"/>
            <a:ext cx="8784976" cy="475252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Autofit/>
          </a:bodyPr>
          <a:lstStyle/>
          <a:p>
            <a:r>
              <a:rPr b="1" dirty="0" lang="en-US" sz="4800">
                <a:solidFill>
                  <a:srgbClr val="FF0000"/>
                </a:solidFill>
                <a:uFillTx/>
                <a:latin charset="0" pitchFamily="18" typeface="Times New Roman"/>
                <a:cs charset="0" pitchFamily="18" typeface="Times New Roman"/>
              </a:rPr>
              <a:t>The classic tissues - epithelia, nerve, muscle, and connective tissue - are combined to make up the major organs that, taken together, form the organism known as the human </a:t>
            </a:r>
            <a:r>
              <a:rPr b="1" dirty="0" lang="en-US" smtClean="0" sz="4800">
                <a:solidFill>
                  <a:srgbClr val="FF0000"/>
                </a:solidFill>
                <a:uFillTx/>
                <a:latin charset="0" pitchFamily="18" typeface="Times New Roman"/>
                <a:cs charset="0" pitchFamily="18" typeface="Times New Roman"/>
              </a:rPr>
              <a:t>body</a:t>
            </a:r>
            <a:r>
              <a:rPr b="1" dirty="0" lang="ru-RU" sz="4800">
                <a:uFillTx/>
                <a:latin charset="0" pitchFamily="18" typeface="Times New Roman"/>
                <a:cs charset="0" pitchFamily="18" typeface="Times New Roman"/>
              </a:rPr>
              <a:t/>
            </a:r>
            <a:br>
              <a:rPr b="1" dirty="0" lang="ru-RU" sz="4800">
                <a:uFillTx/>
                <a:latin charset="0" pitchFamily="18" typeface="Times New Roman"/>
                <a:cs charset="0" pitchFamily="18" typeface="Times New Roman"/>
              </a:rPr>
            </a:br>
            <a:endParaRPr b="1" dirty="0" lang="ru-RU" sz="4800">
              <a:uFillTx/>
              <a:latin charset="0" pitchFamily="18" typeface="Times New Roman"/>
              <a:cs charset="0" pitchFamily="18" typeface="Times New Roman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Подзаголовок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sub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067944" y="5733256"/>
            <a:ext cx="4680520" cy="864096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 fontScale="32500" lnSpcReduction="20000"/>
          </a:bodyPr>
          <a:lstStyle/>
          <a:p>
            <a:r>
              <a:rPr dirty="0" lang="en-US">
                <a:uFillTx/>
                <a:latin charset="0" pitchFamily="18" typeface="Times New Roman"/>
                <a:cs charset="0" pitchFamily="18" typeface="Times New Roman"/>
              </a:rPr>
              <a:t>DAVID T. MORAN </a:t>
            </a:r>
            <a:br>
              <a:rPr dirty="0" lang="en-US">
                <a:uFillTx/>
                <a:latin charset="0" pitchFamily="18" typeface="Times New Roman"/>
                <a:cs charset="0" pitchFamily="18" typeface="Times New Roman"/>
              </a:rPr>
            </a:br>
            <a:r>
              <a:rPr dirty="0" lang="en-US">
                <a:uFillTx/>
                <a:latin charset="0" pitchFamily="18" typeface="Times New Roman"/>
                <a:cs charset="0" pitchFamily="18" typeface="Times New Roman"/>
              </a:rPr>
              <a:t>J. CARTER ROWLEY, III </a:t>
            </a:r>
            <a:endParaRPr dirty="0" lang="ru-RU">
              <a:uFillTx/>
              <a:latin charset="0" pitchFamily="18" typeface="Times New Roman"/>
              <a:cs charset="0" pitchFamily="18" typeface="Times New Roman"/>
            </a:endParaRPr>
          </a:p>
          <a:p>
            <a:r>
              <a:rPr dirty="0" i="1" lang="en-US">
                <a:uFillTx/>
                <a:latin charset="0" pitchFamily="18" typeface="Times New Roman"/>
                <a:cs charset="0" pitchFamily="18" typeface="Times New Roman"/>
              </a:rPr>
              <a:t>Associate Professor Departments of Cellular and Structural Biology and Otolaryngology University of Colorado School of Medicine Denver, Colorado </a:t>
            </a:r>
            <a:endParaRPr dirty="0" lang="ru-RU">
              <a:uFillTx/>
              <a:latin charset="0" pitchFamily="18" typeface="Times New Roman"/>
              <a:cs charset="0" pitchFamily="18" typeface="Times New Roman"/>
            </a:endParaRPr>
          </a:p>
          <a:p>
            <a:endParaRPr dirty="0" lang="ru-RU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/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8130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79512" y="188641"/>
            <a:ext cx="8784976" cy="6480720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Заголовок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ctr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282" y="357167"/>
            <a:ext cx="8643998" cy="1857387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/>
          </a:bodyPr>
          <a:lstStyle/>
          <a:p>
            <a:r>
              <a:rPr b="1" dirty="0" lang="en-US" smtClean="0" sz="6000">
                <a:solidFill>
                  <a:srgbClr val="FF0000"/>
                </a:solidFill>
                <a:uFillTx/>
                <a:latin charset="0" pitchFamily="18" typeface="Times New Roman"/>
                <a:cs charset="0" pitchFamily="18" typeface="Times New Roman"/>
              </a:rPr>
              <a:t>Nerve fibers </a:t>
            </a:r>
            <a:endParaRPr b="1" dirty="0" lang="ru-RU" sz="6000">
              <a:solidFill>
                <a:srgbClr val="FF0000"/>
              </a:solidFill>
              <a:uFillTx/>
              <a:latin charset="0" pitchFamily="18" typeface="Times New Roman"/>
              <a:cs charset="0" pitchFamily="18" typeface="Times New Roman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Подзаголовок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sub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0" y="2500306"/>
            <a:ext cx="9001156" cy="3138494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 algn="l">
              <a:buFont charset="0" pitchFamily="34" typeface="Arial"/>
              <a:buChar char="•"/>
            </a:pPr>
            <a:r>
              <a:rPr b="1" dirty="0" lang="kk-KZ" smtClean="0" sz="6000">
                <a:solidFill>
                  <a:srgbClr val="0000FF"/>
                </a:solidFill>
                <a:uFillTx/>
                <a:latin charset="0" pitchFamily="18" typeface="Times New Roman"/>
                <a:cs charset="0" pitchFamily="18" typeface="Times New Roman"/>
              </a:rPr>
              <a:t> </a:t>
            </a:r>
            <a:r>
              <a:rPr b="1" dirty="0" lang="en-US" smtClean="0" sz="6000">
                <a:solidFill>
                  <a:srgbClr val="0000FF"/>
                </a:solidFill>
                <a:uFillTx/>
                <a:latin charset="0" pitchFamily="18" typeface="Times New Roman"/>
                <a:cs charset="0" pitchFamily="18" typeface="Times New Roman"/>
              </a:rPr>
              <a:t>myelinated axons</a:t>
            </a:r>
            <a:endParaRPr b="1" dirty="0" lang="kk-KZ" smtClean="0" sz="6000">
              <a:solidFill>
                <a:srgbClr val="0000FF"/>
              </a:solidFill>
              <a:uFillTx/>
              <a:latin charset="0" pitchFamily="18" typeface="Times New Roman"/>
              <a:cs charset="0" pitchFamily="18" typeface="Times New Roman"/>
            </a:endParaRPr>
          </a:p>
          <a:p>
            <a:pPr algn="l">
              <a:buFont charset="0" pitchFamily="34" typeface="Arial"/>
              <a:buChar char="•"/>
            </a:pPr>
            <a:r>
              <a:rPr b="1" dirty="0" lang="kk-KZ" smtClean="0" sz="6000">
                <a:solidFill>
                  <a:srgbClr val="0000FF"/>
                </a:solidFill>
                <a:uFillTx/>
                <a:latin charset="0" pitchFamily="18" typeface="Times New Roman"/>
                <a:cs charset="0" pitchFamily="18" typeface="Times New Roman"/>
              </a:rPr>
              <a:t> </a:t>
            </a:r>
            <a:r>
              <a:rPr b="1" dirty="0" lang="en-US" smtClean="0" sz="6000">
                <a:solidFill>
                  <a:srgbClr val="0000FF"/>
                </a:solidFill>
                <a:uFillTx/>
                <a:latin charset="0" pitchFamily="18" typeface="Times New Roman"/>
                <a:cs charset="0" pitchFamily="18" typeface="Times New Roman"/>
              </a:rPr>
              <a:t>unmyelinated axons</a:t>
            </a:r>
            <a:endParaRPr b="1" dirty="0" lang="ru-RU" sz="6000">
              <a:solidFill>
                <a:srgbClr val="0000FF"/>
              </a:solidFill>
              <a:uFillTx/>
              <a:latin charset="0" pitchFamily="18" typeface="Times New Roman"/>
              <a:cs charset="0" pitchFamily="18" typeface="Times New Roman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Заголовок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0"/>
            <a:ext cx="8229600" cy="98072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Autofit/>
          </a:bodyPr>
          <a:lstStyle/>
          <a:p>
            <a:r>
              <a:rPr b="1" dirty="0" lang="en-US" smtClean="0" sz="7200">
                <a:solidFill>
                  <a:srgbClr val="FF0000"/>
                </a:solidFill>
                <a:uFillTx/>
                <a:latin charset="0" pitchFamily="18" typeface="Times New Roman"/>
                <a:cs charset="0" pitchFamily="18" typeface="Times New Roman"/>
              </a:rPr>
              <a:t>The nerve fibers</a:t>
            </a:r>
            <a:endParaRPr b="1" dirty="0" lang="ru-RU" sz="7200">
              <a:solidFill>
                <a:srgbClr val="FF0000"/>
              </a:solidFill>
              <a:uFillTx/>
              <a:latin charset="0" pitchFamily="18" typeface="Times New Roman"/>
              <a:cs charset="0" pitchFamily="18" typeface="Times New Roman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Рисунок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0" y="1124744"/>
            <a:ext cx="9144000" cy="5733256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/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Заголовок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ru-RU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074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 noGrp="1"/>
          </p:cNvPicPr>
          <p:nvPr>
            <p:ph idx="1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14282" y="214290"/>
            <a:ext cx="8643998" cy="64294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Заголовок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ru-RU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098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 noGrp="1"/>
          </p:cNvPicPr>
          <p:nvPr>
            <p:ph idx="1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14282" y="214290"/>
            <a:ext cx="8715436" cy="635798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Заголовок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ru-RU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122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 noGrp="1"/>
          </p:cNvPicPr>
          <p:nvPr>
            <p:ph idx="1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14282" y="214290"/>
            <a:ext cx="8715436" cy="635798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Заголовок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ru-RU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146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 noGrp="1"/>
          </p:cNvPicPr>
          <p:nvPr>
            <p:ph idx="1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14282" y="214290"/>
            <a:ext cx="8715436" cy="635798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14282" y="214290"/>
            <a:ext cx="4429156" cy="257176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857752" y="214290"/>
            <a:ext cx="4071966" cy="257176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14282" y="3500438"/>
            <a:ext cx="3643338" cy="307183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786314" y="3643314"/>
            <a:ext cx="4143404" cy="292895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3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1442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79512" y="188640"/>
            <a:ext cx="8784976" cy="6408712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3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194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Заголовок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ctr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04664"/>
            <a:ext cx="7772400" cy="4608511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Autofit/>
          </a:bodyPr>
          <a:lstStyle/>
          <a:p>
            <a:r>
              <a:rPr b="1" dirty="0" lang="en-US" sz="4800">
                <a:solidFill>
                  <a:srgbClr val="FF0000"/>
                </a:solidFill>
                <a:uFillTx/>
                <a:latin charset="0" pitchFamily="18" typeface="Times New Roman"/>
                <a:cs charset="0" pitchFamily="18" typeface="Times New Roman"/>
              </a:rPr>
              <a:t>the cells and tissues of which we are made are intrinsically of great aesthetic beauty; </a:t>
            </a:r>
            <a:r>
              <a:rPr b="1" dirty="0" lang="ru-RU" sz="4800">
                <a:solidFill>
                  <a:srgbClr val="FF0000"/>
                </a:solidFill>
                <a:uFillTx/>
                <a:latin charset="0" pitchFamily="18" typeface="Times New Roman"/>
                <a:cs charset="0" pitchFamily="18" typeface="Times New Roman"/>
              </a:rPr>
              <a:t/>
            </a:r>
            <a:br>
              <a:rPr b="1" dirty="0" lang="ru-RU" sz="4800">
                <a:solidFill>
                  <a:srgbClr val="FF0000"/>
                </a:solidFill>
                <a:uFillTx/>
                <a:latin charset="0" pitchFamily="18" typeface="Times New Roman"/>
                <a:cs charset="0" pitchFamily="18" typeface="Times New Roman"/>
              </a:rPr>
            </a:br>
            <a:r>
              <a:rPr b="1" dirty="0" lang="en-US" sz="4800">
                <a:solidFill>
                  <a:srgbClr val="FF0000"/>
                </a:solidFill>
                <a:uFillTx/>
                <a:latin charset="0" pitchFamily="18" typeface="Times New Roman"/>
                <a:cs charset="0" pitchFamily="18" typeface="Times New Roman"/>
              </a:rPr>
              <a:t>for in their creation, form has followed function</a:t>
            </a:r>
            <a:endParaRPr b="1" dirty="0" lang="ru-RU" sz="4800">
              <a:solidFill>
                <a:srgbClr val="FF0000"/>
              </a:solidFill>
              <a:uFillTx/>
              <a:latin charset="0" pitchFamily="18" typeface="Times New Roman"/>
              <a:cs charset="0" pitchFamily="18" typeface="Times New Roman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Подзаголовок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sub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419872" y="5517232"/>
            <a:ext cx="5184576" cy="1008112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 fontScale="92500" lnSpcReduction="20000"/>
          </a:bodyPr>
          <a:lstStyle/>
          <a:p>
            <a:r>
              <a:rPr dirty="0" lang="en-US" sz="1400">
                <a:uFillTx/>
                <a:latin charset="0" pitchFamily="18" typeface="Times New Roman"/>
                <a:cs charset="0" pitchFamily="18" typeface="Times New Roman"/>
              </a:rPr>
              <a:t>DAVID T. MORAN </a:t>
            </a:r>
            <a:br>
              <a:rPr dirty="0" lang="en-US" sz="1400">
                <a:uFillTx/>
                <a:latin charset="0" pitchFamily="18" typeface="Times New Roman"/>
                <a:cs charset="0" pitchFamily="18" typeface="Times New Roman"/>
              </a:rPr>
            </a:br>
            <a:r>
              <a:rPr dirty="0" lang="en-US" sz="1400">
                <a:uFillTx/>
                <a:latin charset="0" pitchFamily="18" typeface="Times New Roman"/>
                <a:cs charset="0" pitchFamily="18" typeface="Times New Roman"/>
              </a:rPr>
              <a:t>J. CARTER ROWLEY, III </a:t>
            </a:r>
            <a:endParaRPr dirty="0" lang="ru-RU" sz="1400">
              <a:uFillTx/>
              <a:latin charset="0" pitchFamily="18" typeface="Times New Roman"/>
              <a:cs charset="0" pitchFamily="18" typeface="Times New Roman"/>
            </a:endParaRPr>
          </a:p>
          <a:p>
            <a:r>
              <a:rPr dirty="0" i="1" lang="en-US" sz="1400">
                <a:uFillTx/>
                <a:latin charset="0" pitchFamily="18" typeface="Times New Roman"/>
                <a:cs charset="0" pitchFamily="18" typeface="Times New Roman"/>
              </a:rPr>
              <a:t>Associate Professor Departments of Cellular and Structural Biology and Otolaryngology University of Colorado School of Medicine Denver, Colorado </a:t>
            </a:r>
            <a:endParaRPr dirty="0" lang="ru-RU" sz="1400">
              <a:uFillTx/>
              <a:latin charset="0" pitchFamily="18" typeface="Times New Roman"/>
              <a:cs charset="0" pitchFamily="18" typeface="Times New Roman"/>
            </a:endParaRPr>
          </a:p>
          <a:p>
            <a:endParaRPr dirty="0" lang="ru-RU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/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Заголовок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ru-RU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85720" y="214290"/>
            <a:ext cx="8501122" cy="64294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4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6258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39552" y="764704"/>
            <a:ext cx="8136903" cy="518457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4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Заголовок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0"/>
            <a:ext cx="8229600" cy="1124744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Autofit/>
          </a:bodyPr>
          <a:lstStyle/>
          <a:p>
            <a:r>
              <a:rPr b="1" dirty="0" lang="en-US" sz="7200">
                <a:solidFill>
                  <a:srgbClr val="FF0000"/>
                </a:solidFill>
                <a:uFillTx/>
                <a:latin charset="0" pitchFamily="18" typeface="Times New Roman"/>
                <a:cs charset="0" pitchFamily="18" typeface="Times New Roman"/>
              </a:rPr>
              <a:t>The nerve fibers</a:t>
            </a:r>
            <a:endParaRPr b="1" dirty="0" lang="ru-RU" sz="7200">
              <a:solidFill>
                <a:srgbClr val="FF0000"/>
              </a:solidFill>
              <a:uFillTx/>
              <a:latin charset="0" pitchFamily="18" typeface="Times New Roman"/>
              <a:cs charset="0" pitchFamily="18" typeface="Times New Roman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1268760"/>
            <a:ext cx="9144001" cy="558924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/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Заголовок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ru-RU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290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 noGrp="1"/>
          </p:cNvPicPr>
          <p:nvPr>
            <p:ph idx="1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14282" y="214290"/>
            <a:ext cx="8643998" cy="64294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4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8306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39552" y="476672"/>
            <a:ext cx="8136903" cy="590465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4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5058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67545" y="1196753"/>
            <a:ext cx="4032447" cy="518182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5059" name="Picture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860032" y="1196754"/>
            <a:ext cx="3960440" cy="5181822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4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7282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39552" y="692696"/>
            <a:ext cx="8136903" cy="561662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4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Заголовок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512" y="274638"/>
            <a:ext cx="8784976" cy="11430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/>
          </a:bodyPr>
          <a:lstStyle/>
          <a:p>
            <a:pPr algn="just"/>
            <a:r>
              <a:rPr b="1" dirty="0" lang="en-US" smtClean="0" sz="3200">
                <a:solidFill>
                  <a:srgbClr val="FF0000"/>
                </a:solidFill>
                <a:uFillTx/>
                <a:latin charset="0" pitchFamily="18" typeface="Times New Roman"/>
                <a:cs charset="0" pitchFamily="18" typeface="Times New Roman"/>
              </a:rPr>
              <a:t>Nerve </a:t>
            </a:r>
            <a:r>
              <a:rPr b="1" dirty="0" lang="en-US" smtClean="0" sz="3200">
                <a:solidFill>
                  <a:srgbClr val="0000FF"/>
                </a:solidFill>
                <a:uFillTx/>
                <a:latin charset="0" pitchFamily="18" typeface="Times New Roman"/>
                <a:cs charset="0" pitchFamily="18" typeface="Times New Roman"/>
              </a:rPr>
              <a:t>is a bundle of nerve fibers, </a:t>
            </a:r>
            <a:r>
              <a:rPr b="1" dirty="0" err="1" lang="en-US" sz="3200">
                <a:solidFill>
                  <a:srgbClr val="0000FF"/>
                </a:solidFill>
                <a:uFillTx/>
                <a:latin charset="0" pitchFamily="18" typeface="Times New Roman"/>
                <a:cs charset="0" pitchFamily="18" typeface="Times New Roman"/>
              </a:rPr>
              <a:t>m</a:t>
            </a:r>
            <a:r>
              <a:rPr b="1" dirty="0" err="1" lang="en-US" smtClean="0" sz="3200">
                <a:solidFill>
                  <a:srgbClr val="0000FF"/>
                </a:solidFill>
                <a:uFillTx/>
                <a:latin charset="0" pitchFamily="18" typeface="Times New Roman"/>
                <a:cs charset="0" pitchFamily="18" typeface="Times New Roman"/>
              </a:rPr>
              <a:t>yelinated</a:t>
            </a:r>
            <a:r>
              <a:rPr b="1" dirty="0" lang="en-US" smtClean="0" sz="3200">
                <a:solidFill>
                  <a:srgbClr val="0000FF"/>
                </a:solidFill>
                <a:uFillTx/>
                <a:latin charset="0" pitchFamily="18" typeface="Times New Roman"/>
                <a:cs charset="0" pitchFamily="18" typeface="Times New Roman"/>
              </a:rPr>
              <a:t> or </a:t>
            </a:r>
            <a:r>
              <a:rPr b="1" dirty="0" err="1" lang="en-US" smtClean="0" sz="3200">
                <a:solidFill>
                  <a:srgbClr val="0000FF"/>
                </a:solidFill>
                <a:uFillTx/>
                <a:latin charset="0" pitchFamily="18" typeface="Times New Roman"/>
                <a:cs charset="0" pitchFamily="18" typeface="Times New Roman"/>
              </a:rPr>
              <a:t>unmyelinated</a:t>
            </a:r>
            <a:r>
              <a:rPr b="1" dirty="0" lang="en-US" smtClean="0" sz="3200">
                <a:solidFill>
                  <a:srgbClr val="0000FF"/>
                </a:solidFill>
                <a:uFillTx/>
                <a:latin charset="0" pitchFamily="18" typeface="Times New Roman"/>
                <a:cs charset="0" pitchFamily="18" typeface="Times New Roman"/>
              </a:rPr>
              <a:t>, held together by connective tissue</a:t>
            </a:r>
            <a:endParaRPr b="1" dirty="0" lang="ru-RU" sz="3200">
              <a:solidFill>
                <a:srgbClr val="0000FF"/>
              </a:solidFill>
              <a:uFillTx/>
              <a:latin charset="0" pitchFamily="18" typeface="Times New Roman"/>
              <a:cs charset="0" pitchFamily="18" typeface="Times New Roman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5778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58775" y="1484784"/>
            <a:ext cx="8424863" cy="5152554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/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Текст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sz="half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1" y="908720"/>
            <a:ext cx="2890664" cy="5217443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/>
          </a:bodyPr>
          <a:lstStyle/>
          <a:p>
            <a:r>
              <a:rPr b="1" dirty="0" lang="en-US" smtClean="0" sz="4000">
                <a:solidFill>
                  <a:srgbClr val="0000FF"/>
                </a:solidFill>
                <a:uFillTx/>
                <a:latin charset="0" pitchFamily="18" typeface="Times New Roman"/>
                <a:cs charset="0" pitchFamily="18" typeface="Times New Roman"/>
              </a:rPr>
              <a:t>Most </a:t>
            </a:r>
            <a:r>
              <a:rPr b="1" dirty="0" lang="en-US" smtClean="0" sz="4000">
                <a:solidFill>
                  <a:srgbClr val="FF0000"/>
                </a:solidFill>
                <a:uFillTx/>
                <a:latin charset="0" pitchFamily="18" typeface="Times New Roman"/>
                <a:cs charset="0" pitchFamily="18" typeface="Times New Roman"/>
              </a:rPr>
              <a:t>nerves</a:t>
            </a:r>
            <a:r>
              <a:rPr b="1" dirty="0" lang="en-US" smtClean="0" sz="4000">
                <a:solidFill>
                  <a:srgbClr val="0000FF"/>
                </a:solidFill>
                <a:uFillTx/>
                <a:latin charset="0" pitchFamily="18" typeface="Times New Roman"/>
                <a:cs charset="0" pitchFamily="18" typeface="Times New Roman"/>
              </a:rPr>
              <a:t> are mixed, they contain processes of both sensory and motor neurons </a:t>
            </a:r>
            <a:endParaRPr b="1" dirty="0" lang="ru-RU" sz="4000">
              <a:solidFill>
                <a:srgbClr val="0000FF"/>
              </a:solidFill>
              <a:uFillTx/>
              <a:latin charset="0" pitchFamily="18" typeface="Times New Roman"/>
              <a:cs charset="0" pitchFamily="18" typeface="Times New Roman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6802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 noGrp="1"/>
          </p:cNvPicPr>
          <p:nvPr>
            <p:ph idx="1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575050" y="332656"/>
            <a:ext cx="5317430" cy="5976664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/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Таблица 1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graphicFrameLocks noGrp="1"/>
          </p:cNvGraphicFramePr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179511" y="260650"/>
          <a:ext cx="8784978" cy="6480714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table">
            <a:tbl>
              <a:tblPr bandRow="1" firstCol="1" firstRow="1">
                <a:tableStyleId>{5C22544A-7EE6-4342-B048-85BDC9FD1C3A}</a:tableStyleId>
              </a:tblPr>
              <a:tblGrid>
                <a:gridCol w="715095"/>
                <a:gridCol w="3015003"/>
                <a:gridCol w="1263281"/>
                <a:gridCol w="1265037"/>
                <a:gridCol w="1263281"/>
                <a:gridCol w="1263281"/>
              </a:tblGrid>
              <a:tr h="7033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uFillTx/>
                        </a:rPr>
                        <a:t>№</a:t>
                      </a:r>
                      <a:endParaRPr lang="ru-RU" sz="500">
                        <a:effectLst/>
                        <a:uFillTx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Steps </a:t>
                      </a:r>
                      <a:endParaRPr lang="ru-RU" sz="500">
                        <a:effectLst/>
                        <a:uFillTx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uFillTx/>
                        </a:rPr>
                        <a:t> 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dirty="0" lang="en-US" sz="600">
                          <a:effectLst/>
                          <a:uFillTx/>
                        </a:rPr>
                        <a:t>Criteria of quality </a:t>
                      </a:r>
                      <a:endParaRPr dirty="0" lang="ru-RU" sz="500">
                        <a:effectLst/>
                        <a:uFillTx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dirty="0" lang="en-US" sz="600">
                          <a:effectLst/>
                          <a:uFillTx/>
                        </a:rPr>
                        <a:t> </a:t>
                      </a:r>
                      <a:endParaRPr dirty="0"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dirty="0" lang="en-US" sz="600">
                          <a:effectLst/>
                          <a:uFillTx/>
                        </a:rPr>
                        <a:t>Excellent</a:t>
                      </a:r>
                      <a:r>
                        <a:rPr dirty="0" lang="kk-KZ" sz="600">
                          <a:effectLst/>
                          <a:uFillTx/>
                        </a:rPr>
                        <a:t>*</a:t>
                      </a:r>
                      <a:endParaRPr dirty="0" lang="ru-RU" sz="500">
                        <a:effectLst/>
                        <a:uFillTx/>
                      </a:endParaRPr>
                    </a:p>
                    <a:p>
                      <a:r>
                        <a:rPr dirty="0" lang="ru-RU" sz="500">
                          <a:effectLst/>
                          <a:uFillTx/>
                        </a:rPr>
                        <a:t> </a:t>
                      </a:r>
                      <a:endParaRPr dirty="0" lang="ru-RU" sz="500">
                        <a:effectLst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Satisfactory </a:t>
                      </a:r>
                      <a:r>
                        <a:rPr lang="ru-RU" sz="600">
                          <a:effectLst/>
                          <a:uFillTx/>
                        </a:rPr>
                        <a:t>**</a:t>
                      </a:r>
                      <a:endParaRPr lang="ru-RU" sz="500">
                        <a:effectLst/>
                        <a:uFillTx/>
                      </a:endParaRPr>
                    </a:p>
                    <a:p>
                      <a:pPr algn="just"/>
                      <a:r>
                        <a:rPr lang="ru-RU" sz="500">
                          <a:effectLst/>
                          <a:uFillTx/>
                        </a:rPr>
                        <a:t> </a:t>
                      </a:r>
                      <a:endParaRPr lang="ru-RU" sz="500">
                        <a:effectLst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Required correction (passed)</a:t>
                      </a:r>
                      <a:endParaRPr lang="ru-RU" sz="500">
                        <a:effectLst/>
                        <a:uFillTx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***</a:t>
                      </a:r>
                      <a:endParaRPr lang="ru-RU" sz="500">
                        <a:effectLst/>
                        <a:uFillTx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 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Failed</a:t>
                      </a:r>
                      <a:endParaRPr lang="ru-RU" sz="500">
                        <a:effectLst/>
                        <a:uFillTx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uFillTx/>
                        </a:rPr>
                        <a:t>****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</a:tr>
              <a:tr h="422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uFillTx/>
                        </a:rPr>
                        <a:t>1.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Student has properly identified the histological slide and has fully named an organ, and it’s staining.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10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7,5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5,0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0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</a:tr>
              <a:tr h="422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2.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Student has rightly listed the organ’s structure on the histological slide, which shown  on it from #1to #5. 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10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7,5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5,0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0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</a:tr>
              <a:tr h="7033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3.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Student has described the organ’s structure on the histological slide, shown under #1: indicating major tissue type, from which structure is composed, describing cellular organization of this structure.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10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7,5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5,0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0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</a:tr>
              <a:tr h="7033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uFillTx/>
                        </a:rPr>
                        <a:t>4.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Student has described the organ’s structure on the histological slide, shown under #2: indicating major tissue type, from which structure is composed, describing cellular organization of this structure.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10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7,5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5,0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0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</a:tr>
              <a:tr h="7033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uFillTx/>
                        </a:rPr>
                        <a:t>5.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Student has described the organ’s structure on the histological slide, shown under #3: indicating major tissue type, from which structure is composed, describing cellular organization of this structure.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10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7,5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5,0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dirty="0" lang="en-US" sz="600">
                          <a:effectLst/>
                          <a:uFillTx/>
                        </a:rPr>
                        <a:t>0</a:t>
                      </a:r>
                      <a:endParaRPr dirty="0"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</a:tr>
              <a:tr h="7033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6.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Student has described the organ’s structure on the histological slide, shown under #4: indicating major tissue type, from which structure is composed, describing cellular organization of this structure.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10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7,5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5,0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0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</a:tr>
              <a:tr h="7033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7.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Student has described the organ’s structure on the histological slide, shown under #5: indicating major tissue type, from which structure is composed, describing cellular organization of this structure.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10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7,5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5,0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0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</a:tr>
              <a:tr h="281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8.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Student has listed the organ’s functional significances and its mechanisms. 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10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7,5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5,0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0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</a:tr>
              <a:tr h="281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9. 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Student has shown a knowledge of the histological terms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10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7,5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5,0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0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</a:tr>
              <a:tr h="7033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10.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Student has shown the relationship between basic (knowledge of organ’s histology) and clinical sciences (clinical syndroms),  (demonstrating knowledge of clinical histology significance). 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10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7,5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5,0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0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</a:tr>
              <a:tr h="1503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 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just" indent="1079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Total score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uFillTx/>
                        </a:rPr>
                        <a:t>1</a:t>
                      </a:r>
                      <a:r>
                        <a:rPr lang="ru-RU" sz="600">
                          <a:effectLst/>
                          <a:uFillTx/>
                        </a:rPr>
                        <a:t>00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uFillTx/>
                        </a:rPr>
                        <a:t>75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uFillTx/>
                        </a:rPr>
                        <a:t>50</a:t>
                      </a:r>
                      <a:endParaRPr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dirty="0" lang="ru-RU" sz="600">
                          <a:effectLst/>
                          <a:uFillTx/>
                        </a:rPr>
                        <a:t>0</a:t>
                      </a:r>
                      <a:endParaRPr dirty="0" lang="ru-RU" sz="500">
                        <a:effectLst/>
                        <a:uFillTx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B="0" marL="32084" marR="32084" marT="0"/>
                </a:tc>
              </a:tr>
            </a:tbl>
          </a:graphicData>
        </a:graphic>
      </p:graphicFrame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9154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-1002011" y="636475"/>
            <a:ext cx="8784976" cy="6552728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5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Прямоугольник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23528" y="474345"/>
            <a:ext cx="8568952" cy="5632311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r>
              <a:rPr dirty="0" lang="en-US" sz="2400">
                <a:uFillTx/>
                <a:latin charset="0" panose="02020603050405020304" pitchFamily="18" typeface="Times New Roman"/>
                <a:cs charset="0" panose="02020603050405020304" pitchFamily="18" typeface="Times New Roman"/>
              </a:rPr>
              <a:t>Peripheral nerves are bundles of nerve fibers (axons) surrounded by several investments of connective tissue sheaths. These bundles (fascicles) may be observed with the unaided eye; those that are myelinated appear white because of the presence of myelin. Usually, each bundle of nerve fibers, regardless of size, has both sensory and motor components.</a:t>
            </a:r>
          </a:p>
          <a:p>
            <a:r>
              <a:rPr dirty="0" lang="en-US" sz="2400">
                <a:uFillTx/>
                <a:latin charset="0" panose="02020603050405020304" pitchFamily="18" typeface="Times New Roman"/>
                <a:cs charset="0" panose="02020603050405020304" pitchFamily="18" typeface="Times New Roman"/>
              </a:rPr>
              <a:t>Connective tissue investments of peripheral nerves include the epineurium, </a:t>
            </a:r>
            <a:r>
              <a:rPr dirty="0" err="1" lang="en-US" sz="2400">
                <a:uFillTx/>
                <a:latin charset="0" panose="02020603050405020304" pitchFamily="18" typeface="Times New Roman"/>
                <a:cs charset="0" panose="02020603050405020304" pitchFamily="18" typeface="Times New Roman"/>
              </a:rPr>
              <a:t>perineurium</a:t>
            </a:r>
            <a:r>
              <a:rPr dirty="0" lang="en-US" sz="2400">
                <a:uFillTx/>
                <a:latin charset="0" panose="02020603050405020304" pitchFamily="18" typeface="Times New Roman"/>
                <a:cs charset="0" panose="02020603050405020304" pitchFamily="18" typeface="Times New Roman"/>
              </a:rPr>
              <a:t>, and </a:t>
            </a:r>
            <a:r>
              <a:rPr dirty="0" err="1" lang="en-US" sz="2400">
                <a:uFillTx/>
                <a:latin charset="0" panose="02020603050405020304" pitchFamily="18" typeface="Times New Roman"/>
                <a:cs charset="0" panose="02020603050405020304" pitchFamily="18" typeface="Times New Roman"/>
              </a:rPr>
              <a:t>endoneurium</a:t>
            </a:r>
            <a:r>
              <a:rPr dirty="0" lang="en-US" sz="2400">
                <a:uFillTx/>
                <a:latin charset="0" panose="02020603050405020304" pitchFamily="18" typeface="Times New Roman"/>
                <a:cs charset="0" panose="02020603050405020304" pitchFamily="18" typeface="Times New Roman"/>
              </a:rPr>
              <a:t>.</a:t>
            </a:r>
          </a:p>
          <a:p>
            <a:r>
              <a:rPr dirty="0" lang="en-US" sz="2400">
                <a:uFillTx/>
                <a:latin charset="0" panose="02020603050405020304" pitchFamily="18" typeface="Times New Roman"/>
                <a:cs charset="0" panose="02020603050405020304" pitchFamily="18" typeface="Times New Roman"/>
              </a:rPr>
              <a:t>The epineurium is composed of dense, irregular, collagenous connective tissue.</a:t>
            </a:r>
          </a:p>
          <a:p>
            <a:r>
              <a:rPr dirty="0" err="1" lang="en-US" sz="2400">
                <a:uFillTx/>
                <a:latin charset="0" panose="02020603050405020304" pitchFamily="18" typeface="Times New Roman"/>
                <a:cs charset="0" panose="02020603050405020304" pitchFamily="18" typeface="Times New Roman"/>
              </a:rPr>
              <a:t>Perineurium</a:t>
            </a:r>
            <a:r>
              <a:rPr dirty="0" lang="en-US" sz="2400">
                <a:uFillTx/>
                <a:latin charset="0" panose="02020603050405020304" pitchFamily="18" typeface="Times New Roman"/>
                <a:cs charset="0" panose="02020603050405020304" pitchFamily="18" typeface="Times New Roman"/>
              </a:rPr>
              <a:t>, the middle layer of connective tissue investments, covers each fascicle within the nerve. The </a:t>
            </a:r>
            <a:r>
              <a:rPr dirty="0" err="1" lang="en-US" sz="2400">
                <a:uFillTx/>
                <a:latin charset="0" panose="02020603050405020304" pitchFamily="18" typeface="Times New Roman"/>
                <a:cs charset="0" panose="02020603050405020304" pitchFamily="18" typeface="Times New Roman"/>
              </a:rPr>
              <a:t>perineurium</a:t>
            </a:r>
            <a:r>
              <a:rPr dirty="0" lang="en-US" sz="2400">
                <a:uFillTx/>
                <a:latin charset="0" panose="02020603050405020304" pitchFamily="18" typeface="Times New Roman"/>
                <a:cs charset="0" panose="02020603050405020304" pitchFamily="18" typeface="Times New Roman"/>
              </a:rPr>
              <a:t> is composed of dense connective tissue but is thinner than epineurium. </a:t>
            </a:r>
          </a:p>
          <a:p>
            <a:r>
              <a:rPr dirty="0" err="1" lang="en-US" sz="2400">
                <a:uFillTx/>
                <a:latin charset="0" panose="02020603050405020304" pitchFamily="18" typeface="Times New Roman"/>
                <a:cs charset="0" panose="02020603050405020304" pitchFamily="18" typeface="Times New Roman"/>
              </a:rPr>
              <a:t>Endoneurium</a:t>
            </a:r>
            <a:r>
              <a:rPr dirty="0" lang="en-US" sz="2400">
                <a:uFillTx/>
                <a:latin charset="0" panose="02020603050405020304" pitchFamily="18" typeface="Times New Roman"/>
                <a:cs charset="0" panose="02020603050405020304" pitchFamily="18" typeface="Times New Roman"/>
              </a:rPr>
              <a:t>, the innermost layer of the three connective tissue investments of a nerve, surrounds individual nerve fibers (axons).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0178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51520" y="260648"/>
            <a:ext cx="8712968" cy="6336704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1202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95536" y="188640"/>
            <a:ext cx="8496944" cy="6480720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2226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79512" y="188640"/>
            <a:ext cx="8856984" cy="6408712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3250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51520" y="188640"/>
            <a:ext cx="8640960" cy="6480720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theme/theme1.xml><?xml version="1.0" encoding="utf-8"?>
<a:theme xmlns:a="http://schemas.openxmlformats.org/drawingml/2006/main"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p="http://schemas.openxmlformats.org/presentationml/2006/main" xmlns:s="http://schemas.openxmlformats.org/officeDocument/2006/sharedTypes" xmlns:r="http://schemas.openxmlformats.org/officeDocument/2006/relationships" xmlns:dgm="http://schemas.openxmlformats.org/drawingml/2006/diagram" xmlns:wpc="http://schemas.microsoft.com/office/word/2010/wordprocessingCanva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p="http://schemas.openxmlformats.org/presentationml/2006/main" xmlns:s="http://schemas.openxmlformats.org/officeDocument/2006/sharedTypes" xmlns:r="http://schemas.openxmlformats.org/officeDocument/2006/relationships" xmlns:dgm="http://schemas.openxmlformats.org/drawingml/2006/diagram" xmlns:wpc="http://schemas.microsoft.com/office/word/2010/wordprocessingCanva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624</Words>
  <Application>Microsoft Office PowerPoint</Application>
  <PresentationFormat>Экран (4:3)</PresentationFormat>
  <Paragraphs>110</Paragraphs>
  <Slides>50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2" baseType="lpstr">
      <vt:lpstr>Тема Office</vt:lpstr>
      <vt:lpstr>Слайд</vt:lpstr>
      <vt:lpstr>Презентация PowerPoint</vt:lpstr>
      <vt:lpstr>Презентация PowerPoint</vt:lpstr>
      <vt:lpstr>The classic tissues - epithelia, nerve, muscle, and connective tissue - are combined to make up the major organs that, taken together, form the organism known as the human body </vt:lpstr>
      <vt:lpstr>the cells and tissues of which we are made are intrinsically of great aesthetic beauty;  for in their creation, form has followed function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NISSL BODIES</vt:lpstr>
      <vt:lpstr>Презентация PowerPoint</vt:lpstr>
      <vt:lpstr>NEUROFILAMENTS</vt:lpstr>
      <vt:lpstr>Презентация PowerPoint</vt:lpstr>
      <vt:lpstr>Supporting cells - NEUROGLIA</vt:lpstr>
      <vt:lpstr>NEUROGLIA: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Nerve fibers </vt:lpstr>
      <vt:lpstr>The nerve fibers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The nerve fibers</vt:lpstr>
      <vt:lpstr>Презентация PowerPoint</vt:lpstr>
      <vt:lpstr>Презентация PowerPoint</vt:lpstr>
      <vt:lpstr>Презентация PowerPoint</vt:lpstr>
      <vt:lpstr>Презентация PowerPoint</vt:lpstr>
      <vt:lpstr>Nerve is a bundle of nerve fibers, myelinated or unmyelinated, held together by connective tissue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SHOLPAN</cp:lastModifiedBy>
  <cp:revision>56</cp:revision>
  <dcterms:created xsi:type="dcterms:W3CDTF">2009-09-19T02:35:23Z</dcterms:created>
  <dcterms:modified xsi:type="dcterms:W3CDTF">2020-03-31T12:36:38Z</dcterms:modified>
</cp:coreProperties>
</file>